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Mona Sans Semi Bold"/>
      <p:regular r:id="rId17"/>
    </p:embeddedFont>
    <p:embeddedFont>
      <p:font typeface="Mona Sans Semi Bold"/>
      <p:regular r:id="rId18"/>
    </p:embeddedFont>
    <p:embeddedFont>
      <p:font typeface="Mona Sans Semi Bold"/>
      <p:regular r:id="rId19"/>
    </p:embeddedFont>
    <p:embeddedFont>
      <p:font typeface="Mona Sans Semi Bold"/>
      <p:regular r:id="rId20"/>
    </p:embeddedFont>
    <p:embeddedFont>
      <p:font typeface="Funnel Sans"/>
      <p:regular r:id="rId21"/>
    </p:embeddedFont>
    <p:embeddedFont>
      <p:font typeface="Funnel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3-1.png>
</file>

<file path=ppt/media/image-4-1.png>
</file>

<file path=ppt/media/image-5-1.png>
</file>

<file path=ppt/media/image-6-1.png>
</file>

<file path=ppt/media/image-6-2.png>
</file>

<file path=ppt/media/image-6-3.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6035040" cy="8229600"/>
          </a:xfrm>
          <a:prstGeom prst="rect">
            <a:avLst/>
          </a:prstGeom>
        </p:spPr>
      </p:pic>
      <p:sp>
        <p:nvSpPr>
          <p:cNvPr id="3" name="Text 0"/>
          <p:cNvSpPr/>
          <p:nvPr/>
        </p:nvSpPr>
        <p:spPr>
          <a:xfrm>
            <a:off x="6280190" y="2518648"/>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Current Trends in AI Technologies: The 2025 Landscape</a:t>
            </a:r>
            <a:endParaRPr lang="en-US" sz="4450" dirty="0"/>
          </a:p>
        </p:txBody>
      </p:sp>
      <p:sp>
        <p:nvSpPr>
          <p:cNvPr id="4" name="Text 1"/>
          <p:cNvSpPr/>
          <p:nvPr/>
        </p:nvSpPr>
        <p:spPr>
          <a:xfrm>
            <a:off x="6280190" y="4985147"/>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Explore the dynamic shifts and emerging frontiers defining artificial intelligence in the coming year.</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10304264" y="2971800"/>
            <a:ext cx="3657600" cy="2286000"/>
          </a:xfrm>
          <a:prstGeom prst="rect">
            <a:avLst/>
          </a:prstGeom>
        </p:spPr>
      </p:pic>
      <p:sp>
        <p:nvSpPr>
          <p:cNvPr id="3" name="Text 0"/>
          <p:cNvSpPr/>
          <p:nvPr/>
        </p:nvSpPr>
        <p:spPr>
          <a:xfrm>
            <a:off x="793790" y="741045"/>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The Future is Now: Embracing AI’s Transformative Power</a:t>
            </a:r>
            <a:endParaRPr lang="en-US" sz="4450" dirty="0"/>
          </a:p>
        </p:txBody>
      </p:sp>
      <p:sp>
        <p:nvSpPr>
          <p:cNvPr id="4" name="Text 1"/>
          <p:cNvSpPr/>
          <p:nvPr/>
        </p:nvSpPr>
        <p:spPr>
          <a:xfrm>
            <a:off x="793790" y="3207544"/>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AI is no longer just a tool; it's a partner in innovation, creativity, and decision-making, reshaping industries at an unprecedented pace.</a:t>
            </a:r>
            <a:endParaRPr lang="en-US" sz="1750" dirty="0"/>
          </a:p>
        </p:txBody>
      </p:sp>
      <p:sp>
        <p:nvSpPr>
          <p:cNvPr id="5" name="Text 2"/>
          <p:cNvSpPr/>
          <p:nvPr/>
        </p:nvSpPr>
        <p:spPr>
          <a:xfrm>
            <a:off x="1133951" y="4528661"/>
            <a:ext cx="7216259" cy="1275874"/>
          </a:xfrm>
          <a:prstGeom prst="rect">
            <a:avLst/>
          </a:prstGeom>
          <a:noFill/>
          <a:ln/>
        </p:spPr>
        <p:txBody>
          <a:bodyPr wrap="square" lIns="0" tIns="0" rIns="0" bIns="0" rtlCol="0" anchor="t"/>
          <a:lstStyle/>
          <a:p>
            <a:pPr algn="l" indent="0" marL="0">
              <a:lnSpc>
                <a:spcPts val="3300"/>
              </a:lnSpc>
              <a:buNone/>
            </a:pPr>
            <a:r>
              <a:rPr lang="en-US" sz="2650" dirty="0">
                <a:solidFill>
                  <a:srgbClr val="DDDDDD"/>
                </a:solidFill>
                <a:latin typeface="Mona Sans Semi Bold" pitchFamily="34" charset="0"/>
                <a:ea typeface="Mona Sans Semi Bold" pitchFamily="34" charset="-122"/>
                <a:cs typeface="Mona Sans Semi Bold" pitchFamily="34" charset="-120"/>
              </a:rPr>
              <a:t>Businesses must adapt to AI's rapid evolution or risk falling behind in an increasingly competitive landscape.</a:t>
            </a:r>
            <a:endParaRPr lang="en-US" sz="2650" dirty="0"/>
          </a:p>
        </p:txBody>
      </p:sp>
      <p:sp>
        <p:nvSpPr>
          <p:cNvPr id="6" name="Shape 3"/>
          <p:cNvSpPr/>
          <p:nvPr/>
        </p:nvSpPr>
        <p:spPr>
          <a:xfrm>
            <a:off x="793790" y="4188500"/>
            <a:ext cx="30480" cy="1956197"/>
          </a:xfrm>
          <a:prstGeom prst="rect">
            <a:avLst/>
          </a:prstGeom>
          <a:solidFill>
            <a:srgbClr val="FFFFFF"/>
          </a:solidFill>
          <a:ln/>
        </p:spPr>
      </p:sp>
      <p:sp>
        <p:nvSpPr>
          <p:cNvPr id="7" name="Text 4"/>
          <p:cNvSpPr/>
          <p:nvPr/>
        </p:nvSpPr>
        <p:spPr>
          <a:xfrm>
            <a:off x="793790" y="6399848"/>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The 2025 AI era promises smarter, faster, and more autonomous systems that will profoundly impact every industry and aspect of life, demanding strategic engagement and visionary leadership.</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6202"/>
            <a:ext cx="10224849" cy="708779"/>
          </a:xfrm>
          <a:prstGeom prst="rect">
            <a:avLst/>
          </a:prstGeom>
          <a:noFill/>
          <a:ln/>
        </p:spPr>
        <p:txBody>
          <a:bodyPr wrap="non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The AI Revolution Accelerates in 2025</a:t>
            </a:r>
            <a:endParaRPr lang="en-US" sz="4450" dirty="0"/>
          </a:p>
        </p:txBody>
      </p:sp>
      <p:sp>
        <p:nvSpPr>
          <p:cNvPr id="3" name="Shape 1"/>
          <p:cNvSpPr/>
          <p:nvPr/>
        </p:nvSpPr>
        <p:spPr>
          <a:xfrm>
            <a:off x="793790" y="3158609"/>
            <a:ext cx="4196358" cy="2456617"/>
          </a:xfrm>
          <a:prstGeom prst="roundRect">
            <a:avLst>
              <a:gd name="adj" fmla="val 5956"/>
            </a:avLst>
          </a:prstGeom>
          <a:solidFill>
            <a:srgbClr val="181616">
              <a:alpha val="95000"/>
            </a:srgbClr>
          </a:solidFill>
          <a:ln w="30480">
            <a:solidFill>
              <a:srgbClr val="595959"/>
            </a:solidFill>
            <a:prstDash val="solid"/>
          </a:ln>
        </p:spPr>
      </p:sp>
      <p:sp>
        <p:nvSpPr>
          <p:cNvPr id="4" name="Shape 2"/>
          <p:cNvSpPr/>
          <p:nvPr/>
        </p:nvSpPr>
        <p:spPr>
          <a:xfrm>
            <a:off x="763310" y="3158609"/>
            <a:ext cx="121920" cy="2456617"/>
          </a:xfrm>
          <a:prstGeom prst="roundRect">
            <a:avLst>
              <a:gd name="adj" fmla="val 78139"/>
            </a:avLst>
          </a:prstGeom>
          <a:solidFill>
            <a:srgbClr val="FFFFFF"/>
          </a:solidFill>
          <a:ln/>
        </p:spPr>
      </p:sp>
      <p:sp>
        <p:nvSpPr>
          <p:cNvPr id="5" name="Text 3"/>
          <p:cNvSpPr/>
          <p:nvPr/>
        </p:nvSpPr>
        <p:spPr>
          <a:xfrm>
            <a:off x="1142524" y="341590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Market Surges</a:t>
            </a:r>
            <a:endParaRPr lang="en-US" sz="2200" dirty="0"/>
          </a:p>
        </p:txBody>
      </p:sp>
      <p:sp>
        <p:nvSpPr>
          <p:cNvPr id="6" name="Text 4"/>
          <p:cNvSpPr/>
          <p:nvPr/>
        </p:nvSpPr>
        <p:spPr>
          <a:xfrm>
            <a:off x="1142524" y="3906322"/>
            <a:ext cx="3590330" cy="1088708"/>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AI market projected to surpass </a:t>
            </a:r>
            <a:pPr algn="l" indent="0" marL="0">
              <a:lnSpc>
                <a:spcPts val="2850"/>
              </a:lnSpc>
              <a:buNone/>
            </a:pPr>
            <a:r>
              <a:rPr lang="en-US" sz="1750" dirty="0">
                <a:solidFill>
                  <a:srgbClr val="424242"/>
                </a:solidFill>
                <a:latin typeface="Funnel Sans" pitchFamily="34" charset="0"/>
                <a:ea typeface="Funnel Sans" pitchFamily="34" charset="-122"/>
                <a:cs typeface="Funnel Sans" pitchFamily="34" charset="-120"/>
              </a:rPr>
              <a:t>$800 billion</a:t>
            </a:r>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 by 2030, reflecting explosive growth and investment.</a:t>
            </a:r>
            <a:endParaRPr lang="en-US" sz="1750" dirty="0"/>
          </a:p>
        </p:txBody>
      </p:sp>
      <p:sp>
        <p:nvSpPr>
          <p:cNvPr id="7" name="Shape 5"/>
          <p:cNvSpPr/>
          <p:nvPr/>
        </p:nvSpPr>
        <p:spPr>
          <a:xfrm>
            <a:off x="5216962" y="3158609"/>
            <a:ext cx="4196358" cy="2456617"/>
          </a:xfrm>
          <a:prstGeom prst="roundRect">
            <a:avLst>
              <a:gd name="adj" fmla="val 5956"/>
            </a:avLst>
          </a:prstGeom>
          <a:solidFill>
            <a:srgbClr val="181616">
              <a:alpha val="95000"/>
            </a:srgbClr>
          </a:solidFill>
          <a:ln w="30480">
            <a:solidFill>
              <a:srgbClr val="595959"/>
            </a:solidFill>
            <a:prstDash val="solid"/>
          </a:ln>
        </p:spPr>
      </p:sp>
      <p:sp>
        <p:nvSpPr>
          <p:cNvPr id="8" name="Shape 6"/>
          <p:cNvSpPr/>
          <p:nvPr/>
        </p:nvSpPr>
        <p:spPr>
          <a:xfrm>
            <a:off x="5186482" y="3158609"/>
            <a:ext cx="121920" cy="2456617"/>
          </a:xfrm>
          <a:prstGeom prst="roundRect">
            <a:avLst>
              <a:gd name="adj" fmla="val 78139"/>
            </a:avLst>
          </a:prstGeom>
          <a:solidFill>
            <a:srgbClr val="FFFFFF"/>
          </a:solidFill>
          <a:ln/>
        </p:spPr>
      </p:sp>
      <p:sp>
        <p:nvSpPr>
          <p:cNvPr id="9" name="Text 7"/>
          <p:cNvSpPr/>
          <p:nvPr/>
        </p:nvSpPr>
        <p:spPr>
          <a:xfrm>
            <a:off x="5565696" y="341590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Generative AI</a:t>
            </a:r>
            <a:endParaRPr lang="en-US" sz="2200" dirty="0"/>
          </a:p>
        </p:txBody>
      </p:sp>
      <p:sp>
        <p:nvSpPr>
          <p:cNvPr id="10" name="Text 8"/>
          <p:cNvSpPr/>
          <p:nvPr/>
        </p:nvSpPr>
        <p:spPr>
          <a:xfrm>
            <a:off x="5565696" y="3906322"/>
            <a:ext cx="3590330" cy="1088708"/>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Adoption surges with </a:t>
            </a:r>
            <a:pPr algn="l" indent="0" marL="0">
              <a:lnSpc>
                <a:spcPts val="2850"/>
              </a:lnSpc>
              <a:buNone/>
            </a:pPr>
            <a:r>
              <a:rPr lang="en-US" sz="1750" dirty="0">
                <a:solidFill>
                  <a:srgbClr val="424242"/>
                </a:solidFill>
                <a:latin typeface="Funnel Sans" pitchFamily="34" charset="0"/>
                <a:ea typeface="Funnel Sans" pitchFamily="34" charset="-122"/>
                <a:cs typeface="Funnel Sans" pitchFamily="34" charset="-120"/>
              </a:rPr>
              <a:t>75% of business leaders</a:t>
            </a:r>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 now integrating it into their operations.</a:t>
            </a:r>
            <a:endParaRPr lang="en-US" sz="1750" dirty="0"/>
          </a:p>
        </p:txBody>
      </p:sp>
      <p:sp>
        <p:nvSpPr>
          <p:cNvPr id="11" name="Shape 9"/>
          <p:cNvSpPr/>
          <p:nvPr/>
        </p:nvSpPr>
        <p:spPr>
          <a:xfrm>
            <a:off x="9640133" y="3158609"/>
            <a:ext cx="4196358" cy="2456617"/>
          </a:xfrm>
          <a:prstGeom prst="roundRect">
            <a:avLst>
              <a:gd name="adj" fmla="val 5956"/>
            </a:avLst>
          </a:prstGeom>
          <a:solidFill>
            <a:srgbClr val="181616">
              <a:alpha val="95000"/>
            </a:srgbClr>
          </a:solidFill>
          <a:ln w="30480">
            <a:solidFill>
              <a:srgbClr val="595959"/>
            </a:solidFill>
            <a:prstDash val="solid"/>
          </a:ln>
        </p:spPr>
      </p:sp>
      <p:sp>
        <p:nvSpPr>
          <p:cNvPr id="12" name="Shape 10"/>
          <p:cNvSpPr/>
          <p:nvPr/>
        </p:nvSpPr>
        <p:spPr>
          <a:xfrm>
            <a:off x="9609653" y="3158609"/>
            <a:ext cx="121920" cy="2456617"/>
          </a:xfrm>
          <a:prstGeom prst="roundRect">
            <a:avLst>
              <a:gd name="adj" fmla="val 78139"/>
            </a:avLst>
          </a:prstGeom>
          <a:solidFill>
            <a:srgbClr val="FFFFFF"/>
          </a:solidFill>
          <a:ln/>
        </p:spPr>
      </p:sp>
      <p:sp>
        <p:nvSpPr>
          <p:cNvPr id="13" name="Text 11"/>
          <p:cNvSpPr/>
          <p:nvPr/>
        </p:nvSpPr>
        <p:spPr>
          <a:xfrm>
            <a:off x="9988868" y="341590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Transformative Shift</a:t>
            </a:r>
            <a:endParaRPr lang="en-US" sz="2200" dirty="0"/>
          </a:p>
        </p:txBody>
      </p:sp>
      <p:sp>
        <p:nvSpPr>
          <p:cNvPr id="14" name="Text 12"/>
          <p:cNvSpPr/>
          <p:nvPr/>
        </p:nvSpPr>
        <p:spPr>
          <a:xfrm>
            <a:off x="9988868" y="3906322"/>
            <a:ext cx="3590330" cy="1451610"/>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AI is moving beyond productivity tools to become </a:t>
            </a:r>
            <a:pPr algn="l" indent="0" marL="0">
              <a:lnSpc>
                <a:spcPts val="2850"/>
              </a:lnSpc>
              <a:buNone/>
            </a:pPr>
            <a:r>
              <a:rPr lang="en-US" sz="1750" dirty="0">
                <a:solidFill>
                  <a:srgbClr val="424242"/>
                </a:solidFill>
                <a:latin typeface="Funnel Sans" pitchFamily="34" charset="0"/>
                <a:ea typeface="Funnel Sans" pitchFamily="34" charset="-122"/>
                <a:cs typeface="Funnel Sans" pitchFamily="34" charset="-120"/>
              </a:rPr>
              <a:t>decision-making agents</a:t>
            </a:r>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 reshaping business landscapes.</a:t>
            </a:r>
            <a:endParaRPr lang="en-US" sz="1750" dirty="0"/>
          </a:p>
        </p:txBody>
      </p:sp>
      <p:sp>
        <p:nvSpPr>
          <p:cNvPr id="15" name="Text 13"/>
          <p:cNvSpPr/>
          <p:nvPr/>
        </p:nvSpPr>
        <p:spPr>
          <a:xfrm>
            <a:off x="793790" y="5870377"/>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The rapid evolution of AI is not just enhancing existing processes but fundamentally changing how industries operate.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595360" y="0"/>
            <a:ext cx="6035040" cy="8229600"/>
          </a:xfrm>
          <a:prstGeom prst="rect">
            <a:avLst/>
          </a:prstGeom>
        </p:spPr>
      </p:pic>
      <p:sp>
        <p:nvSpPr>
          <p:cNvPr id="3" name="Text 0"/>
          <p:cNvSpPr/>
          <p:nvPr/>
        </p:nvSpPr>
        <p:spPr>
          <a:xfrm>
            <a:off x="724376" y="860941"/>
            <a:ext cx="7695248" cy="1293495"/>
          </a:xfrm>
          <a:prstGeom prst="rect">
            <a:avLst/>
          </a:prstGeom>
          <a:noFill/>
          <a:ln/>
        </p:spPr>
        <p:txBody>
          <a:bodyPr wrap="square" lIns="0" tIns="0" rIns="0" bIns="0" rtlCol="0" anchor="t"/>
          <a:lstStyle/>
          <a:p>
            <a:pPr algn="l" indent="0" marL="0">
              <a:lnSpc>
                <a:spcPts val="5050"/>
              </a:lnSpc>
              <a:buNone/>
            </a:pPr>
            <a:r>
              <a:rPr lang="en-US" sz="4050" dirty="0">
                <a:solidFill>
                  <a:srgbClr val="DDDDDD"/>
                </a:solidFill>
                <a:latin typeface="Mona Sans Semi Bold" pitchFamily="34" charset="0"/>
                <a:ea typeface="Mona Sans Semi Bold" pitchFamily="34" charset="-122"/>
                <a:cs typeface="Mona Sans Semi Bold" pitchFamily="34" charset="-120"/>
              </a:rPr>
              <a:t>From Generative AI to Agentic AI: The Next Frontier</a:t>
            </a:r>
            <a:endParaRPr lang="en-US" sz="4050" dirty="0"/>
          </a:p>
        </p:txBody>
      </p:sp>
      <p:sp>
        <p:nvSpPr>
          <p:cNvPr id="4" name="Shape 1"/>
          <p:cNvSpPr/>
          <p:nvPr/>
        </p:nvSpPr>
        <p:spPr>
          <a:xfrm>
            <a:off x="724376" y="2464832"/>
            <a:ext cx="7695248" cy="1569601"/>
          </a:xfrm>
          <a:prstGeom prst="roundRect">
            <a:avLst>
              <a:gd name="adj" fmla="val 6991"/>
            </a:avLst>
          </a:prstGeom>
          <a:solidFill>
            <a:srgbClr val="181616">
              <a:alpha val="95000"/>
            </a:srgbClr>
          </a:solidFill>
          <a:ln w="22860">
            <a:solidFill>
              <a:srgbClr val="595959"/>
            </a:solidFill>
            <a:prstDash val="solid"/>
          </a:ln>
        </p:spPr>
      </p:sp>
      <p:sp>
        <p:nvSpPr>
          <p:cNvPr id="5" name="Shape 2"/>
          <p:cNvSpPr/>
          <p:nvPr/>
        </p:nvSpPr>
        <p:spPr>
          <a:xfrm>
            <a:off x="701516" y="2464832"/>
            <a:ext cx="91440" cy="1569601"/>
          </a:xfrm>
          <a:prstGeom prst="roundRect">
            <a:avLst>
              <a:gd name="adj" fmla="val 95078"/>
            </a:avLst>
          </a:prstGeom>
          <a:solidFill>
            <a:srgbClr val="FFFFFF"/>
          </a:solidFill>
          <a:ln/>
        </p:spPr>
      </p:sp>
      <p:sp>
        <p:nvSpPr>
          <p:cNvPr id="6" name="Text 3"/>
          <p:cNvSpPr/>
          <p:nvPr/>
        </p:nvSpPr>
        <p:spPr>
          <a:xfrm>
            <a:off x="1022747" y="2694623"/>
            <a:ext cx="2587466" cy="323374"/>
          </a:xfrm>
          <a:prstGeom prst="rect">
            <a:avLst/>
          </a:prstGeom>
          <a:noFill/>
          <a:ln/>
        </p:spPr>
        <p:txBody>
          <a:bodyPr wrap="none" lIns="0" tIns="0" rIns="0" bIns="0" rtlCol="0" anchor="t"/>
          <a:lstStyle/>
          <a:p>
            <a:pPr algn="l" indent="0" marL="0">
              <a:lnSpc>
                <a:spcPts val="2500"/>
              </a:lnSpc>
              <a:buNone/>
            </a:pPr>
            <a:r>
              <a:rPr lang="en-US" sz="2000" dirty="0">
                <a:solidFill>
                  <a:srgbClr val="8F8F8F"/>
                </a:solidFill>
                <a:latin typeface="Mona Sans Semi Bold" pitchFamily="34" charset="0"/>
                <a:ea typeface="Mona Sans Semi Bold" pitchFamily="34" charset="-122"/>
                <a:cs typeface="Mona Sans Semi Bold" pitchFamily="34" charset="-120"/>
              </a:rPr>
              <a:t>Rise of Agentic AI</a:t>
            </a:r>
            <a:endParaRPr lang="en-US" sz="2000" dirty="0"/>
          </a:p>
        </p:txBody>
      </p:sp>
      <p:sp>
        <p:nvSpPr>
          <p:cNvPr id="7" name="Text 4"/>
          <p:cNvSpPr/>
          <p:nvPr/>
        </p:nvSpPr>
        <p:spPr>
          <a:xfrm>
            <a:off x="1022747" y="3142178"/>
            <a:ext cx="7167086" cy="662464"/>
          </a:xfrm>
          <a:prstGeom prst="rect">
            <a:avLst/>
          </a:prstGeom>
          <a:noFill/>
          <a:ln/>
        </p:spPr>
        <p:txBody>
          <a:bodyPr wrap="square" lIns="0" tIns="0" rIns="0" bIns="0" rtlCol="0" anchor="t"/>
          <a:lstStyle/>
          <a:p>
            <a:pPr algn="l" indent="0" marL="0">
              <a:lnSpc>
                <a:spcPts val="2600"/>
              </a:lnSpc>
              <a:buNone/>
            </a:pPr>
            <a:r>
              <a:rPr lang="en-US" sz="1600" dirty="0">
                <a:solidFill>
                  <a:srgbClr val="8F8F8F"/>
                </a:solidFill>
                <a:latin typeface="Funnel Sans" pitchFamily="34" charset="0"/>
                <a:ea typeface="Funnel Sans" pitchFamily="34" charset="-122"/>
                <a:cs typeface="Funnel Sans" pitchFamily="34" charset="-120"/>
              </a:rPr>
              <a:t>2025 marks the emergence of </a:t>
            </a:r>
            <a:pPr algn="l" indent="0" marL="0">
              <a:lnSpc>
                <a:spcPts val="2600"/>
              </a:lnSpc>
              <a:buNone/>
            </a:pPr>
            <a:r>
              <a:rPr lang="en-US" sz="1600" dirty="0">
                <a:solidFill>
                  <a:srgbClr val="424242"/>
                </a:solidFill>
                <a:latin typeface="Funnel Sans" pitchFamily="34" charset="0"/>
                <a:ea typeface="Funnel Sans" pitchFamily="34" charset="-122"/>
                <a:cs typeface="Funnel Sans" pitchFamily="34" charset="-120"/>
              </a:rPr>
              <a:t>Agentic AI</a:t>
            </a:r>
            <a:pPr algn="l" indent="0" marL="0">
              <a:lnSpc>
                <a:spcPts val="2600"/>
              </a:lnSpc>
              <a:buNone/>
            </a:pPr>
            <a:r>
              <a:rPr lang="en-US" sz="1600" dirty="0">
                <a:solidFill>
                  <a:srgbClr val="8F8F8F"/>
                </a:solidFill>
                <a:latin typeface="Funnel Sans" pitchFamily="34" charset="0"/>
                <a:ea typeface="Funnel Sans" pitchFamily="34" charset="-122"/>
                <a:cs typeface="Funnel Sans" pitchFamily="34" charset="-120"/>
              </a:rPr>
              <a:t>: autonomous AI systems designed to achieve complex goals, moving beyond simple task assistance.</a:t>
            </a:r>
            <a:endParaRPr lang="en-US" sz="1600" dirty="0"/>
          </a:p>
        </p:txBody>
      </p:sp>
      <p:sp>
        <p:nvSpPr>
          <p:cNvPr id="8" name="Shape 5"/>
          <p:cNvSpPr/>
          <p:nvPr/>
        </p:nvSpPr>
        <p:spPr>
          <a:xfrm>
            <a:off x="724376" y="4241363"/>
            <a:ext cx="7695248" cy="2232065"/>
          </a:xfrm>
          <a:prstGeom prst="roundRect">
            <a:avLst>
              <a:gd name="adj" fmla="val 4916"/>
            </a:avLst>
          </a:prstGeom>
          <a:solidFill>
            <a:srgbClr val="181616">
              <a:alpha val="95000"/>
            </a:srgbClr>
          </a:solidFill>
          <a:ln w="22860">
            <a:solidFill>
              <a:srgbClr val="595959"/>
            </a:solidFill>
            <a:prstDash val="solid"/>
          </a:ln>
        </p:spPr>
      </p:sp>
      <p:sp>
        <p:nvSpPr>
          <p:cNvPr id="9" name="Shape 6"/>
          <p:cNvSpPr/>
          <p:nvPr/>
        </p:nvSpPr>
        <p:spPr>
          <a:xfrm>
            <a:off x="701516" y="4241363"/>
            <a:ext cx="91440" cy="2232065"/>
          </a:xfrm>
          <a:prstGeom prst="roundRect">
            <a:avLst>
              <a:gd name="adj" fmla="val 95078"/>
            </a:avLst>
          </a:prstGeom>
          <a:solidFill>
            <a:srgbClr val="FFFFFF"/>
          </a:solidFill>
          <a:ln/>
        </p:spPr>
      </p:sp>
      <p:sp>
        <p:nvSpPr>
          <p:cNvPr id="10" name="Text 7"/>
          <p:cNvSpPr/>
          <p:nvPr/>
        </p:nvSpPr>
        <p:spPr>
          <a:xfrm>
            <a:off x="1022747" y="4471154"/>
            <a:ext cx="2929533" cy="323374"/>
          </a:xfrm>
          <a:prstGeom prst="rect">
            <a:avLst/>
          </a:prstGeom>
          <a:noFill/>
          <a:ln/>
        </p:spPr>
        <p:txBody>
          <a:bodyPr wrap="none" lIns="0" tIns="0" rIns="0" bIns="0" rtlCol="0" anchor="t"/>
          <a:lstStyle/>
          <a:p>
            <a:pPr algn="l" indent="0" marL="0">
              <a:lnSpc>
                <a:spcPts val="2500"/>
              </a:lnSpc>
              <a:buNone/>
            </a:pPr>
            <a:r>
              <a:rPr lang="en-US" sz="2000" dirty="0">
                <a:solidFill>
                  <a:srgbClr val="8F8F8F"/>
                </a:solidFill>
                <a:latin typeface="Mona Sans Semi Bold" pitchFamily="34" charset="0"/>
                <a:ea typeface="Mona Sans Semi Bold" pitchFamily="34" charset="-122"/>
                <a:cs typeface="Mona Sans Semi Bold" pitchFamily="34" charset="-120"/>
              </a:rPr>
              <a:t>Empowering Autonomy</a:t>
            </a:r>
            <a:endParaRPr lang="en-US" sz="2000" dirty="0"/>
          </a:p>
        </p:txBody>
      </p:sp>
      <p:sp>
        <p:nvSpPr>
          <p:cNvPr id="11" name="Text 8"/>
          <p:cNvSpPr/>
          <p:nvPr/>
        </p:nvSpPr>
        <p:spPr>
          <a:xfrm>
            <a:off x="1022747" y="4918710"/>
            <a:ext cx="7167086" cy="1324928"/>
          </a:xfrm>
          <a:prstGeom prst="rect">
            <a:avLst/>
          </a:prstGeom>
          <a:noFill/>
          <a:ln/>
        </p:spPr>
        <p:txBody>
          <a:bodyPr wrap="square" lIns="0" tIns="0" rIns="0" bIns="0" rtlCol="0" anchor="t"/>
          <a:lstStyle/>
          <a:p>
            <a:pPr algn="l" indent="0" marL="0">
              <a:lnSpc>
                <a:spcPts val="2600"/>
              </a:lnSpc>
              <a:buNone/>
            </a:pPr>
            <a:r>
              <a:rPr lang="en-US" sz="1600" dirty="0">
                <a:solidFill>
                  <a:srgbClr val="8F8F8F"/>
                </a:solidFill>
                <a:latin typeface="Funnel Sans" pitchFamily="34" charset="0"/>
                <a:ea typeface="Funnel Sans" pitchFamily="34" charset="-122"/>
                <a:cs typeface="Funnel Sans" pitchFamily="34" charset="-120"/>
              </a:rPr>
              <a:t>AI agents are evolving to handle intricate workflows and business processes with greater independence. For example, Microsoft 365 Copilot is now used by </a:t>
            </a:r>
            <a:pPr algn="l" indent="0" marL="0">
              <a:lnSpc>
                <a:spcPts val="2600"/>
              </a:lnSpc>
              <a:buNone/>
            </a:pPr>
            <a:r>
              <a:rPr lang="en-US" sz="1600" dirty="0">
                <a:solidFill>
                  <a:srgbClr val="424242"/>
                </a:solidFill>
                <a:latin typeface="Funnel Sans" pitchFamily="34" charset="0"/>
                <a:ea typeface="Funnel Sans" pitchFamily="34" charset="-122"/>
                <a:cs typeface="Funnel Sans" pitchFamily="34" charset="-120"/>
              </a:rPr>
              <a:t>70% of Fortune 500 employees</a:t>
            </a:r>
            <a:pPr algn="l" indent="0" marL="0">
              <a:lnSpc>
                <a:spcPts val="2600"/>
              </a:lnSpc>
              <a:buNone/>
            </a:pPr>
            <a:r>
              <a:rPr lang="en-US" sz="1600" dirty="0">
                <a:solidFill>
                  <a:srgbClr val="8F8F8F"/>
                </a:solidFill>
                <a:latin typeface="Funnel Sans" pitchFamily="34" charset="0"/>
                <a:ea typeface="Funnel Sans" pitchFamily="34" charset="-122"/>
                <a:cs typeface="Funnel Sans" pitchFamily="34" charset="-120"/>
              </a:rPr>
              <a:t> for automating routine work, liberating human potential.</a:t>
            </a:r>
            <a:endParaRPr lang="en-US" sz="1600" dirty="0"/>
          </a:p>
        </p:txBody>
      </p:sp>
      <p:sp>
        <p:nvSpPr>
          <p:cNvPr id="12" name="Text 9"/>
          <p:cNvSpPr/>
          <p:nvPr/>
        </p:nvSpPr>
        <p:spPr>
          <a:xfrm>
            <a:off x="724376" y="6706195"/>
            <a:ext cx="7695248" cy="662464"/>
          </a:xfrm>
          <a:prstGeom prst="rect">
            <a:avLst/>
          </a:prstGeom>
          <a:noFill/>
          <a:ln/>
        </p:spPr>
        <p:txBody>
          <a:bodyPr wrap="square" lIns="0" tIns="0" rIns="0" bIns="0" rtlCol="0" anchor="t"/>
          <a:lstStyle/>
          <a:p>
            <a:pPr algn="l" indent="0" marL="0">
              <a:lnSpc>
                <a:spcPts val="2600"/>
              </a:lnSpc>
              <a:buNone/>
            </a:pPr>
            <a:r>
              <a:rPr lang="en-US" sz="1600" dirty="0">
                <a:solidFill>
                  <a:srgbClr val="8F8F8F"/>
                </a:solidFill>
                <a:latin typeface="Funnel Sans" pitchFamily="34" charset="0"/>
                <a:ea typeface="Funnel Sans" pitchFamily="34" charset="-122"/>
                <a:cs typeface="Funnel Sans" pitchFamily="34" charset="-120"/>
              </a:rPr>
              <a:t>This pivotal shift empowers AI to adopt more proactive roles, significantly driving efficiency and fostering innovation across diverse organizations.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82917" y="379452"/>
            <a:ext cx="6222206" cy="431125"/>
          </a:xfrm>
          <a:prstGeom prst="rect">
            <a:avLst/>
          </a:prstGeom>
          <a:noFill/>
          <a:ln/>
        </p:spPr>
        <p:txBody>
          <a:bodyPr wrap="none" lIns="0" tIns="0" rIns="0" bIns="0" rtlCol="0" anchor="t"/>
          <a:lstStyle/>
          <a:p>
            <a:pPr algn="l" indent="0" marL="0">
              <a:lnSpc>
                <a:spcPts val="3350"/>
              </a:lnSpc>
              <a:buNone/>
            </a:pPr>
            <a:r>
              <a:rPr lang="en-US" sz="2700" dirty="0">
                <a:solidFill>
                  <a:srgbClr val="DDDDDD"/>
                </a:solidFill>
                <a:latin typeface="Mona Sans Semi Bold" pitchFamily="34" charset="0"/>
                <a:ea typeface="Mona Sans Semi Bold" pitchFamily="34" charset="-122"/>
                <a:cs typeface="Mona Sans Semi Bold" pitchFamily="34" charset="-120"/>
              </a:rPr>
              <a:t>AI Reasoning Powers Smarter Models</a:t>
            </a:r>
            <a:endParaRPr lang="en-US" sz="2700" dirty="0"/>
          </a:p>
        </p:txBody>
      </p:sp>
      <p:pic>
        <p:nvPicPr>
          <p:cNvPr id="3" name="Image 0" descr="preencoded.png">    </p:cNvPr>
          <p:cNvPicPr>
            <a:picLocks noChangeAspect="1"/>
          </p:cNvPicPr>
          <p:nvPr/>
        </p:nvPicPr>
        <p:blipFill>
          <a:blip r:embed="rId1"/>
          <a:stretch>
            <a:fillRect/>
          </a:stretch>
        </p:blipFill>
        <p:spPr>
          <a:xfrm>
            <a:off x="482917" y="1086445"/>
            <a:ext cx="13664565" cy="7700843"/>
          </a:xfrm>
          <a:prstGeom prst="rect">
            <a:avLst/>
          </a:prstGeom>
        </p:spPr>
      </p:pic>
      <p:sp>
        <p:nvSpPr>
          <p:cNvPr id="4" name="Text 1"/>
          <p:cNvSpPr/>
          <p:nvPr/>
        </p:nvSpPr>
        <p:spPr>
          <a:xfrm>
            <a:off x="806123" y="1753708"/>
            <a:ext cx="2530868" cy="378620"/>
          </a:xfrm>
          <a:prstGeom prst="rect">
            <a:avLst/>
          </a:prstGeom>
          <a:noFill/>
          <a:ln/>
        </p:spPr>
        <p:txBody>
          <a:bodyPr wrap="none" lIns="0" tIns="0" rIns="0" bIns="0" rtlCol="0" anchor="t"/>
          <a:lstStyle/>
          <a:p>
            <a:pPr algn="r"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Law</a:t>
            </a:r>
            <a:endParaRPr lang="en-US" sz="1350" dirty="0"/>
          </a:p>
        </p:txBody>
      </p:sp>
      <p:sp>
        <p:nvSpPr>
          <p:cNvPr id="5" name="Text 2"/>
          <p:cNvSpPr/>
          <p:nvPr/>
        </p:nvSpPr>
        <p:spPr>
          <a:xfrm>
            <a:off x="806123" y="2240025"/>
            <a:ext cx="2530868" cy="908689"/>
          </a:xfrm>
          <a:prstGeom prst="rect">
            <a:avLst/>
          </a:prstGeom>
          <a:noFill/>
          <a:ln/>
        </p:spPr>
        <p:txBody>
          <a:bodyPr wrap="square" lIns="0" tIns="0" rIns="0" bIns="0" rtlCol="0" anchor="t"/>
          <a:lstStyle/>
          <a:p>
            <a:pPr algn="r" indent="0" marL="0">
              <a:lnSpc>
                <a:spcPts val="1350"/>
              </a:lnSpc>
              <a:buNone/>
            </a:pPr>
            <a:r>
              <a:rPr lang="en-US" sz="1050" dirty="0">
                <a:solidFill>
                  <a:srgbClr val="8F8F8F"/>
                </a:solidFill>
                <a:latin typeface="Funnel Sans" pitchFamily="34" charset="0"/>
                <a:ea typeface="Funnel Sans" pitchFamily="34" charset="-122"/>
                <a:cs typeface="Funnel Sans" pitchFamily="34" charset="-120"/>
              </a:rPr>
              <a:t>Compare contracts and detect inconsistencies</a:t>
            </a:r>
            <a:endParaRPr lang="en-US" sz="1050" dirty="0"/>
          </a:p>
        </p:txBody>
      </p:sp>
      <p:sp>
        <p:nvSpPr>
          <p:cNvPr id="6" name="Text 3"/>
          <p:cNvSpPr/>
          <p:nvPr/>
        </p:nvSpPr>
        <p:spPr>
          <a:xfrm>
            <a:off x="11306534" y="1753708"/>
            <a:ext cx="2517406" cy="378620"/>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Medicine</a:t>
            </a:r>
            <a:endParaRPr lang="en-US" sz="1350" dirty="0"/>
          </a:p>
        </p:txBody>
      </p:sp>
      <p:sp>
        <p:nvSpPr>
          <p:cNvPr id="7" name="Text 4"/>
          <p:cNvSpPr/>
          <p:nvPr/>
        </p:nvSpPr>
        <p:spPr>
          <a:xfrm>
            <a:off x="11306534" y="2240025"/>
            <a:ext cx="2517406" cy="908689"/>
          </a:xfrm>
          <a:prstGeom prst="rect">
            <a:avLst/>
          </a:prstGeom>
          <a:noFill/>
          <a:ln/>
        </p:spPr>
        <p:txBody>
          <a:bodyPr wrap="square" lIns="0" tIns="0" rIns="0" bIns="0" rtlCol="0" anchor="t"/>
          <a:lstStyle/>
          <a:p>
            <a:pPr algn="l" indent="0" marL="0">
              <a:lnSpc>
                <a:spcPts val="1350"/>
              </a:lnSpc>
              <a:buNone/>
            </a:pPr>
            <a:r>
              <a:rPr lang="en-US" sz="1050" dirty="0">
                <a:solidFill>
                  <a:srgbClr val="8F8F8F"/>
                </a:solidFill>
                <a:latin typeface="Funnel Sans" pitchFamily="34" charset="0"/>
                <a:ea typeface="Funnel Sans" pitchFamily="34" charset="-122"/>
                <a:cs typeface="Funnel Sans" pitchFamily="34" charset="-120"/>
              </a:rPr>
              <a:t>Reason through diagnoses and treatment plans</a:t>
            </a:r>
            <a:endParaRPr lang="en-US" sz="1050" dirty="0"/>
          </a:p>
        </p:txBody>
      </p:sp>
      <p:sp>
        <p:nvSpPr>
          <p:cNvPr id="8" name="Text 5"/>
          <p:cNvSpPr/>
          <p:nvPr/>
        </p:nvSpPr>
        <p:spPr>
          <a:xfrm>
            <a:off x="900568" y="6699334"/>
            <a:ext cx="2436634" cy="378621"/>
          </a:xfrm>
          <a:prstGeom prst="rect">
            <a:avLst/>
          </a:prstGeom>
          <a:noFill/>
          <a:ln/>
        </p:spPr>
        <p:txBody>
          <a:bodyPr wrap="none" lIns="0" tIns="0" rIns="0" bIns="0" rtlCol="0" anchor="t"/>
          <a:lstStyle/>
          <a:p>
            <a:pPr algn="r"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Coding</a:t>
            </a:r>
            <a:endParaRPr lang="en-US" sz="1350" dirty="0"/>
          </a:p>
        </p:txBody>
      </p:sp>
      <p:sp>
        <p:nvSpPr>
          <p:cNvPr id="9" name="Text 6"/>
          <p:cNvSpPr/>
          <p:nvPr/>
        </p:nvSpPr>
        <p:spPr>
          <a:xfrm>
            <a:off x="900568" y="7185651"/>
            <a:ext cx="2436634" cy="908689"/>
          </a:xfrm>
          <a:prstGeom prst="rect">
            <a:avLst/>
          </a:prstGeom>
          <a:noFill/>
          <a:ln/>
        </p:spPr>
        <p:txBody>
          <a:bodyPr wrap="square" lIns="0" tIns="0" rIns="0" bIns="0" rtlCol="0" anchor="t"/>
          <a:lstStyle/>
          <a:p>
            <a:pPr algn="r" indent="0" marL="0">
              <a:lnSpc>
                <a:spcPts val="1350"/>
              </a:lnSpc>
              <a:buNone/>
            </a:pPr>
            <a:r>
              <a:rPr lang="en-US" sz="1050" dirty="0">
                <a:solidFill>
                  <a:srgbClr val="8F8F8F"/>
                </a:solidFill>
                <a:latin typeface="Funnel Sans" pitchFamily="34" charset="0"/>
                <a:ea typeface="Funnel Sans" pitchFamily="34" charset="-122"/>
                <a:cs typeface="Funnel Sans" pitchFamily="34" charset="-120"/>
              </a:rPr>
              <a:t>Generate and verify multi-step code workflows</a:t>
            </a:r>
            <a:endParaRPr lang="en-US" sz="1050" dirty="0"/>
          </a:p>
        </p:txBody>
      </p:sp>
      <p:sp>
        <p:nvSpPr>
          <p:cNvPr id="10" name="Text 7"/>
          <p:cNvSpPr/>
          <p:nvPr/>
        </p:nvSpPr>
        <p:spPr>
          <a:xfrm>
            <a:off x="11225761" y="7002231"/>
            <a:ext cx="2598179" cy="378621"/>
          </a:xfrm>
          <a:prstGeom prst="rect">
            <a:avLst/>
          </a:prstGeom>
          <a:noFill/>
          <a:ln/>
        </p:spPr>
        <p:txBody>
          <a:bodyPr wrap="none" lIns="0" tIns="0" rIns="0" bIns="0" rtlCol="0" anchor="t"/>
          <a:lstStyle/>
          <a:p>
            <a:pPr algn="l" indent="0" marL="0">
              <a:lnSpc>
                <a:spcPts val="1650"/>
              </a:lnSpc>
              <a:buNone/>
            </a:pPr>
            <a:r>
              <a:rPr lang="en-US" sz="1350" dirty="0">
                <a:solidFill>
                  <a:srgbClr val="8F8F8F"/>
                </a:solidFill>
                <a:latin typeface="Mona Sans Semi Bold" pitchFamily="34" charset="0"/>
                <a:ea typeface="Mona Sans Semi Bold" pitchFamily="34" charset="-122"/>
                <a:cs typeface="Mona Sans Semi Bold" pitchFamily="34" charset="-120"/>
              </a:rPr>
              <a:t>Science</a:t>
            </a:r>
            <a:endParaRPr lang="en-US" sz="1350" dirty="0"/>
          </a:p>
        </p:txBody>
      </p:sp>
      <p:sp>
        <p:nvSpPr>
          <p:cNvPr id="11" name="Text 8"/>
          <p:cNvSpPr/>
          <p:nvPr/>
        </p:nvSpPr>
        <p:spPr>
          <a:xfrm>
            <a:off x="11225761" y="7488548"/>
            <a:ext cx="2598179" cy="605793"/>
          </a:xfrm>
          <a:prstGeom prst="rect">
            <a:avLst/>
          </a:prstGeom>
          <a:noFill/>
          <a:ln/>
        </p:spPr>
        <p:txBody>
          <a:bodyPr wrap="square" lIns="0" tIns="0" rIns="0" bIns="0" rtlCol="0" anchor="t"/>
          <a:lstStyle/>
          <a:p>
            <a:pPr algn="l" indent="0" marL="0">
              <a:lnSpc>
                <a:spcPts val="1350"/>
              </a:lnSpc>
              <a:buNone/>
            </a:pPr>
            <a:r>
              <a:rPr lang="en-US" sz="1050" dirty="0">
                <a:solidFill>
                  <a:srgbClr val="8F8F8F"/>
                </a:solidFill>
                <a:latin typeface="Funnel Sans" pitchFamily="34" charset="0"/>
                <a:ea typeface="Funnel Sans" pitchFamily="34" charset="-122"/>
                <a:cs typeface="Funnel Sans" pitchFamily="34" charset="-120"/>
              </a:rPr>
              <a:t>Design experiments and interpret results</a:t>
            </a:r>
            <a:endParaRPr lang="en-US" sz="1050" dirty="0"/>
          </a:p>
        </p:txBody>
      </p:sp>
      <p:sp>
        <p:nvSpPr>
          <p:cNvPr id="12" name="Text 9"/>
          <p:cNvSpPr/>
          <p:nvPr/>
        </p:nvSpPr>
        <p:spPr>
          <a:xfrm>
            <a:off x="482917" y="8942427"/>
            <a:ext cx="13664565" cy="220742"/>
          </a:xfrm>
          <a:prstGeom prst="rect">
            <a:avLst/>
          </a:prstGeom>
          <a:noFill/>
          <a:ln/>
        </p:spPr>
        <p:txBody>
          <a:bodyPr wrap="none" lIns="0" tIns="0" rIns="0" bIns="0" rtlCol="0" anchor="t"/>
          <a:lstStyle/>
          <a:p>
            <a:pPr algn="l" indent="0" marL="0">
              <a:lnSpc>
                <a:spcPts val="1700"/>
              </a:lnSpc>
              <a:buNone/>
            </a:pPr>
            <a:r>
              <a:rPr lang="en-US" sz="1050" dirty="0">
                <a:solidFill>
                  <a:srgbClr val="8F8F8F"/>
                </a:solidFill>
                <a:latin typeface="Funnel Sans" pitchFamily="34" charset="0"/>
                <a:ea typeface="Funnel Sans" pitchFamily="34" charset="-122"/>
                <a:cs typeface="Funnel Sans" pitchFamily="34" charset="-120"/>
              </a:rPr>
              <a:t>Advanced AI reasoning mimics human logical thinking, enabling sophisticated problem-solving in critical fields.</a:t>
            </a:r>
            <a:endParaRPr lang="en-US" sz="1050" dirty="0"/>
          </a:p>
        </p:txBody>
      </p:sp>
      <p:sp>
        <p:nvSpPr>
          <p:cNvPr id="13" name="Text 10"/>
          <p:cNvSpPr/>
          <p:nvPr/>
        </p:nvSpPr>
        <p:spPr>
          <a:xfrm>
            <a:off x="482917" y="9318308"/>
            <a:ext cx="13664565" cy="220742"/>
          </a:xfrm>
          <a:prstGeom prst="rect">
            <a:avLst/>
          </a:prstGeom>
          <a:noFill/>
          <a:ln/>
        </p:spPr>
        <p:txBody>
          <a:bodyPr wrap="none" lIns="0" tIns="0" rIns="0" bIns="0" rtlCol="0" anchor="t"/>
          <a:lstStyle/>
          <a:p>
            <a:pPr algn="l" marL="342900" indent="-342900">
              <a:lnSpc>
                <a:spcPts val="1700"/>
              </a:lnSpc>
              <a:buSzPct val="100000"/>
              <a:buChar char="•"/>
            </a:pPr>
            <a:r>
              <a:rPr lang="en-US" sz="1050" dirty="0">
                <a:solidFill>
                  <a:srgbClr val="8F8F8F"/>
                </a:solidFill>
                <a:latin typeface="Funnel Sans" pitchFamily="34" charset="0"/>
                <a:ea typeface="Funnel Sans" pitchFamily="34" charset="-122"/>
                <a:cs typeface="Funnel Sans" pitchFamily="34" charset="-120"/>
              </a:rPr>
              <a:t>Google's new reasoning model boasts breakthroughs in logic and task-solving capabilities.</a:t>
            </a:r>
            <a:endParaRPr lang="en-US" sz="1050" dirty="0"/>
          </a:p>
        </p:txBody>
      </p:sp>
      <p:sp>
        <p:nvSpPr>
          <p:cNvPr id="14" name="Text 11"/>
          <p:cNvSpPr/>
          <p:nvPr/>
        </p:nvSpPr>
        <p:spPr>
          <a:xfrm>
            <a:off x="482917" y="9587270"/>
            <a:ext cx="13664565" cy="220742"/>
          </a:xfrm>
          <a:prstGeom prst="rect">
            <a:avLst/>
          </a:prstGeom>
          <a:noFill/>
          <a:ln/>
        </p:spPr>
        <p:txBody>
          <a:bodyPr wrap="none" lIns="0" tIns="0" rIns="0" bIns="0" rtlCol="0" anchor="t"/>
          <a:lstStyle/>
          <a:p>
            <a:pPr algn="l" marL="342900" indent="-342900">
              <a:lnSpc>
                <a:spcPts val="1700"/>
              </a:lnSpc>
              <a:buSzPct val="100000"/>
              <a:buChar char="•"/>
            </a:pPr>
            <a:r>
              <a:rPr lang="en-US" sz="1050" dirty="0">
                <a:solidFill>
                  <a:srgbClr val="8F8F8F"/>
                </a:solidFill>
                <a:latin typeface="Funnel Sans" pitchFamily="34" charset="0"/>
                <a:ea typeface="Funnel Sans" pitchFamily="34" charset="-122"/>
                <a:cs typeface="Funnel Sans" pitchFamily="34" charset="-120"/>
              </a:rPr>
              <a:t>Applications span law, medicine, coding, and science, allowing AI to compare contracts, generate code, and execute multistep workflows with precision.</a:t>
            </a:r>
            <a:endParaRPr lang="en-US"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59819" y="361236"/>
            <a:ext cx="9749790" cy="410527"/>
          </a:xfrm>
          <a:prstGeom prst="rect">
            <a:avLst/>
          </a:prstGeom>
          <a:noFill/>
          <a:ln/>
        </p:spPr>
        <p:txBody>
          <a:bodyPr wrap="none" lIns="0" tIns="0" rIns="0" bIns="0" rtlCol="0" anchor="t"/>
          <a:lstStyle/>
          <a:p>
            <a:pPr algn="l" indent="0" marL="0">
              <a:lnSpc>
                <a:spcPts val="3200"/>
              </a:lnSpc>
              <a:buNone/>
            </a:pPr>
            <a:r>
              <a:rPr lang="en-US" sz="2550" dirty="0">
                <a:solidFill>
                  <a:srgbClr val="DDDDDD"/>
                </a:solidFill>
                <a:latin typeface="Mona Sans Semi Bold" pitchFamily="34" charset="0"/>
                <a:ea typeface="Mona Sans Semi Bold" pitchFamily="34" charset="-122"/>
                <a:cs typeface="Mona Sans Semi Bold" pitchFamily="34" charset="-120"/>
              </a:rPr>
              <a:t>Custom Silicon &amp; Edge AI: Fueling Performance and Efficiency</a:t>
            </a:r>
            <a:endParaRPr lang="en-US" sz="2550" dirty="0"/>
          </a:p>
        </p:txBody>
      </p:sp>
      <p:sp>
        <p:nvSpPr>
          <p:cNvPr id="3" name="Text 1"/>
          <p:cNvSpPr/>
          <p:nvPr/>
        </p:nvSpPr>
        <p:spPr>
          <a:xfrm>
            <a:off x="459819" y="1087041"/>
            <a:ext cx="6695123" cy="630079"/>
          </a:xfrm>
          <a:prstGeom prst="rect">
            <a:avLst/>
          </a:prstGeom>
          <a:noFill/>
          <a:ln/>
        </p:spPr>
        <p:txBody>
          <a:bodyPr wrap="square" lIns="0" tIns="0" rIns="0" bIns="0" rtlCol="0" anchor="t"/>
          <a:lstStyle/>
          <a:p>
            <a:pPr algn="l" indent="0" marL="0">
              <a:lnSpc>
                <a:spcPts val="1650"/>
              </a:lnSpc>
              <a:buNone/>
            </a:pPr>
            <a:r>
              <a:rPr lang="en-US" sz="1000" dirty="0">
                <a:solidFill>
                  <a:srgbClr val="8F8F8F"/>
                </a:solidFill>
                <a:latin typeface="Funnel Sans" pitchFamily="34" charset="0"/>
                <a:ea typeface="Funnel Sans" pitchFamily="34" charset="-122"/>
                <a:cs typeface="Funnel Sans" pitchFamily="34" charset="-120"/>
              </a:rPr>
              <a:t>The demand for </a:t>
            </a:r>
            <a:pPr algn="l" indent="0" marL="0">
              <a:lnSpc>
                <a:spcPts val="1650"/>
              </a:lnSpc>
              <a:buNone/>
            </a:pPr>
            <a:r>
              <a:rPr lang="en-US" sz="1000" dirty="0">
                <a:solidFill>
                  <a:srgbClr val="424242"/>
                </a:solidFill>
                <a:latin typeface="Funnel Sans" pitchFamily="34" charset="0"/>
                <a:ea typeface="Funnel Sans" pitchFamily="34" charset="-122"/>
                <a:cs typeface="Funnel Sans" pitchFamily="34" charset="-120"/>
              </a:rPr>
              <a:t>AI-specific chips (ASICs)</a:t>
            </a:r>
            <a:pPr algn="l" indent="0" marL="0">
              <a:lnSpc>
                <a:spcPts val="1650"/>
              </a:lnSpc>
              <a:buNone/>
            </a:pPr>
            <a:r>
              <a:rPr lang="en-US" sz="1000" dirty="0">
                <a:solidFill>
                  <a:srgbClr val="8F8F8F"/>
                </a:solidFill>
                <a:latin typeface="Funnel Sans" pitchFamily="34" charset="0"/>
                <a:ea typeface="Funnel Sans" pitchFamily="34" charset="-122"/>
                <a:cs typeface="Funnel Sans" pitchFamily="34" charset="-120"/>
              </a:rPr>
              <a:t> is soaring. These specialized processors are custom-designed for particular AI workloads, delivering superior performance, significantly lower power consumption, and greater efficiency compared to general-purpose GPUs.</a:t>
            </a:r>
            <a:endParaRPr lang="en-US" sz="1000" dirty="0"/>
          </a:p>
        </p:txBody>
      </p:sp>
      <p:sp>
        <p:nvSpPr>
          <p:cNvPr id="4" name="Text 2"/>
          <p:cNvSpPr/>
          <p:nvPr/>
        </p:nvSpPr>
        <p:spPr>
          <a:xfrm>
            <a:off x="459819" y="1835348"/>
            <a:ext cx="6695123" cy="420053"/>
          </a:xfrm>
          <a:prstGeom prst="rect">
            <a:avLst/>
          </a:prstGeom>
          <a:noFill/>
          <a:ln/>
        </p:spPr>
        <p:txBody>
          <a:bodyPr wrap="square" lIns="0" tIns="0" rIns="0" bIns="0" rtlCol="0" anchor="t"/>
          <a:lstStyle/>
          <a:p>
            <a:pPr algn="l" indent="0" marL="0">
              <a:lnSpc>
                <a:spcPts val="1650"/>
              </a:lnSpc>
              <a:buNone/>
            </a:pPr>
            <a:r>
              <a:rPr lang="en-US" sz="1000" dirty="0">
                <a:solidFill>
                  <a:srgbClr val="8F8F8F"/>
                </a:solidFill>
                <a:latin typeface="Funnel Sans" pitchFamily="34" charset="0"/>
                <a:ea typeface="Funnel Sans" pitchFamily="34" charset="-122"/>
                <a:cs typeface="Funnel Sans" pitchFamily="34" charset="-120"/>
              </a:rPr>
              <a:t>This shift from versatile GPUs to purpose-built ASICs optimizes everything from complex training models in data centers to real-time inference on client devices.</a:t>
            </a:r>
            <a:endParaRPr lang="en-US" sz="1000" dirty="0"/>
          </a:p>
        </p:txBody>
      </p:sp>
      <p:sp>
        <p:nvSpPr>
          <p:cNvPr id="5" name="Text 3"/>
          <p:cNvSpPr/>
          <p:nvPr/>
        </p:nvSpPr>
        <p:spPr>
          <a:xfrm>
            <a:off x="459819" y="2373630"/>
            <a:ext cx="6695123" cy="630079"/>
          </a:xfrm>
          <a:prstGeom prst="rect">
            <a:avLst/>
          </a:prstGeom>
          <a:noFill/>
          <a:ln/>
        </p:spPr>
        <p:txBody>
          <a:bodyPr wrap="square" lIns="0" tIns="0" rIns="0" bIns="0" rtlCol="0" anchor="t"/>
          <a:lstStyle/>
          <a:p>
            <a:pPr algn="l" indent="0" marL="0">
              <a:lnSpc>
                <a:spcPts val="1650"/>
              </a:lnSpc>
              <a:buNone/>
            </a:pPr>
            <a:r>
              <a:rPr lang="en-US" sz="1000" dirty="0">
                <a:solidFill>
                  <a:srgbClr val="8F8F8F"/>
                </a:solidFill>
                <a:latin typeface="Funnel Sans" pitchFamily="34" charset="0"/>
                <a:ea typeface="Funnel Sans" pitchFamily="34" charset="-122"/>
                <a:cs typeface="Funnel Sans" pitchFamily="34" charset="-120"/>
              </a:rPr>
              <a:t>Alongside this, Edge AI adoption is accelerating rapidly, pushing powerful AI capabilities directly onto small, local devices. This decentralization significantly reduces reliance on centralized cloud data centers, offering benefits such as reduced latency, enhanced data privacy, and lower bandwidth usage.</a:t>
            </a:r>
            <a:endParaRPr lang="en-US" sz="1000" dirty="0"/>
          </a:p>
        </p:txBody>
      </p:sp>
      <p:sp>
        <p:nvSpPr>
          <p:cNvPr id="6" name="Text 4"/>
          <p:cNvSpPr/>
          <p:nvPr/>
        </p:nvSpPr>
        <p:spPr>
          <a:xfrm>
            <a:off x="459819" y="3121938"/>
            <a:ext cx="6695123" cy="420053"/>
          </a:xfrm>
          <a:prstGeom prst="rect">
            <a:avLst/>
          </a:prstGeom>
          <a:noFill/>
          <a:ln/>
        </p:spPr>
        <p:txBody>
          <a:bodyPr wrap="square" lIns="0" tIns="0" rIns="0" bIns="0" rtlCol="0" anchor="t"/>
          <a:lstStyle/>
          <a:p>
            <a:pPr algn="l" indent="0" marL="0">
              <a:lnSpc>
                <a:spcPts val="1650"/>
              </a:lnSpc>
              <a:buNone/>
            </a:pPr>
            <a:r>
              <a:rPr lang="en-US" sz="1000" dirty="0">
                <a:solidFill>
                  <a:srgbClr val="8F8F8F"/>
                </a:solidFill>
                <a:latin typeface="Funnel Sans" pitchFamily="34" charset="0"/>
                <a:ea typeface="Funnel Sans" pitchFamily="34" charset="-122"/>
                <a:cs typeface="Funnel Sans" pitchFamily="34" charset="-120"/>
              </a:rPr>
              <a:t>Typical applications range from smart cameras and industrial sensors to autonomous vehicles and advanced medical devices, where immediate decision-making is critical.</a:t>
            </a:r>
            <a:endParaRPr lang="en-US" sz="1000" dirty="0"/>
          </a:p>
        </p:txBody>
      </p:sp>
      <p:pic>
        <p:nvPicPr>
          <p:cNvPr id="7" name="Image 0" descr="preencoded.png">    </p:cNvPr>
          <p:cNvPicPr>
            <a:picLocks noChangeAspect="1"/>
          </p:cNvPicPr>
          <p:nvPr/>
        </p:nvPicPr>
        <p:blipFill>
          <a:blip r:embed="rId1"/>
          <a:stretch>
            <a:fillRect/>
          </a:stretch>
        </p:blipFill>
        <p:spPr>
          <a:xfrm>
            <a:off x="7483078" y="1116568"/>
            <a:ext cx="6695123" cy="6695123"/>
          </a:xfrm>
          <a:prstGeom prst="rect">
            <a:avLst/>
          </a:prstGeom>
        </p:spPr>
      </p:pic>
      <p:sp>
        <p:nvSpPr>
          <p:cNvPr id="8" name="Text 5"/>
          <p:cNvSpPr/>
          <p:nvPr/>
        </p:nvSpPr>
        <p:spPr>
          <a:xfrm>
            <a:off x="459819" y="8107204"/>
            <a:ext cx="13710761" cy="420053"/>
          </a:xfrm>
          <a:prstGeom prst="rect">
            <a:avLst/>
          </a:prstGeom>
          <a:noFill/>
          <a:ln/>
        </p:spPr>
        <p:txBody>
          <a:bodyPr wrap="square" lIns="0" tIns="0" rIns="0" bIns="0" rtlCol="0" anchor="t"/>
          <a:lstStyle/>
          <a:p>
            <a:pPr algn="l" indent="0" marL="0">
              <a:lnSpc>
                <a:spcPts val="1650"/>
              </a:lnSpc>
              <a:buNone/>
            </a:pPr>
            <a:r>
              <a:rPr lang="en-US" sz="1000" dirty="0">
                <a:solidFill>
                  <a:srgbClr val="8F8F8F"/>
                </a:solidFill>
                <a:latin typeface="Funnel Sans" pitchFamily="34" charset="0"/>
                <a:ea typeface="Funnel Sans" pitchFamily="34" charset="-122"/>
                <a:cs typeface="Funnel Sans" pitchFamily="34" charset="-120"/>
              </a:rPr>
              <a:t>Industry leaders like Broadcom are at the forefront of this innovation, developing power-efficient AI networking chips specifically engineered to handle the massive data flows and intense computational demands of advanced AI systems. This specialization is crucial for meeting the escalating computational demands of modern AI, ensuring that models can run faster and more efficiently than ever before.</a:t>
            </a:r>
            <a:endParaRPr lang="en-US" sz="1000" dirty="0"/>
          </a:p>
        </p:txBody>
      </p:sp>
      <p:sp>
        <p:nvSpPr>
          <p:cNvPr id="9" name="Text 6"/>
          <p:cNvSpPr/>
          <p:nvPr/>
        </p:nvSpPr>
        <p:spPr>
          <a:xfrm>
            <a:off x="459819" y="8675013"/>
            <a:ext cx="13710761" cy="420053"/>
          </a:xfrm>
          <a:prstGeom prst="rect">
            <a:avLst/>
          </a:prstGeom>
          <a:noFill/>
          <a:ln/>
        </p:spPr>
        <p:txBody>
          <a:bodyPr wrap="square" lIns="0" tIns="0" rIns="0" bIns="0" rtlCol="0" anchor="t"/>
          <a:lstStyle/>
          <a:p>
            <a:pPr algn="l" indent="0" marL="0">
              <a:lnSpc>
                <a:spcPts val="1650"/>
              </a:lnSpc>
              <a:buNone/>
            </a:pPr>
            <a:r>
              <a:rPr lang="en-US" sz="1000" dirty="0">
                <a:solidFill>
                  <a:srgbClr val="8F8F8F"/>
                </a:solidFill>
                <a:latin typeface="Funnel Sans" pitchFamily="34" charset="0"/>
                <a:ea typeface="Funnel Sans" pitchFamily="34" charset="-122"/>
                <a:cs typeface="Funnel Sans" pitchFamily="34" charset="-120"/>
              </a:rPr>
              <a:t>Beyond network chips, many tech giants are now designing their own custom AI accelerators, such as Google's TPUs and Apple's Neural Engine. This trend underscores a strategic move towards hardware-software co-design, further blurring the lines between traditional computing and AI-driven processing, and setting the stage for a new era of ultra-efficient, high-performance AI.</a:t>
            </a:r>
            <a:endParaRPr lang="en-US" sz="1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650325"/>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Multimodal AI: Beyond Text to Images, Audio, and Video</a:t>
            </a:r>
            <a:endParaRPr lang="en-US" sz="4450" dirty="0"/>
          </a:p>
        </p:txBody>
      </p:sp>
      <p:pic>
        <p:nvPicPr>
          <p:cNvPr id="3" name="Image 0" descr="preencoded.png">    </p:cNvPr>
          <p:cNvPicPr>
            <a:picLocks noChangeAspect="1"/>
          </p:cNvPicPr>
          <p:nvPr/>
        </p:nvPicPr>
        <p:blipFill>
          <a:blip r:embed="rId1"/>
          <a:stretch>
            <a:fillRect/>
          </a:stretch>
        </p:blipFill>
        <p:spPr>
          <a:xfrm>
            <a:off x="793790" y="3521512"/>
            <a:ext cx="566976" cy="566976"/>
          </a:xfrm>
          <a:prstGeom prst="rect">
            <a:avLst/>
          </a:prstGeom>
        </p:spPr>
      </p:pic>
      <p:sp>
        <p:nvSpPr>
          <p:cNvPr id="4" name="Text 1"/>
          <p:cNvSpPr/>
          <p:nvPr/>
        </p:nvSpPr>
        <p:spPr>
          <a:xfrm>
            <a:off x="1644253" y="3656171"/>
            <a:ext cx="2970014" cy="354330"/>
          </a:xfrm>
          <a:prstGeom prst="rect">
            <a:avLst/>
          </a:prstGeom>
          <a:noFill/>
          <a:ln/>
        </p:spPr>
        <p:txBody>
          <a:bodyPr wrap="none" lIns="0" tIns="0" rIns="0" bIns="0" rtlCol="0" anchor="t"/>
          <a:lstStyle/>
          <a:p>
            <a:pPr algn="l" indent="0" marL="0">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Image Understanding</a:t>
            </a:r>
            <a:endParaRPr lang="en-US" sz="2200" dirty="0"/>
          </a:p>
        </p:txBody>
      </p:sp>
      <p:sp>
        <p:nvSpPr>
          <p:cNvPr id="5" name="Text 2"/>
          <p:cNvSpPr/>
          <p:nvPr/>
        </p:nvSpPr>
        <p:spPr>
          <a:xfrm>
            <a:off x="1644253" y="4146590"/>
            <a:ext cx="3308152" cy="1088708"/>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AI tools now comprehend and generate visuals, from complex images to creative art.</a:t>
            </a:r>
            <a:endParaRPr lang="en-US" sz="1750" dirty="0"/>
          </a:p>
        </p:txBody>
      </p:sp>
      <p:pic>
        <p:nvPicPr>
          <p:cNvPr id="6" name="Image 1" descr="preencoded.png">    </p:cNvPr>
          <p:cNvPicPr>
            <a:picLocks noChangeAspect="1"/>
          </p:cNvPicPr>
          <p:nvPr/>
        </p:nvPicPr>
        <p:blipFill>
          <a:blip r:embed="rId2"/>
          <a:stretch>
            <a:fillRect/>
          </a:stretch>
        </p:blipFill>
        <p:spPr>
          <a:xfrm>
            <a:off x="5235893" y="3521512"/>
            <a:ext cx="566976" cy="566976"/>
          </a:xfrm>
          <a:prstGeom prst="rect">
            <a:avLst/>
          </a:prstGeom>
        </p:spPr>
      </p:pic>
      <p:sp>
        <p:nvSpPr>
          <p:cNvPr id="7" name="Text 3"/>
          <p:cNvSpPr/>
          <p:nvPr/>
        </p:nvSpPr>
        <p:spPr>
          <a:xfrm>
            <a:off x="6086356" y="365617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Voice Interaction</a:t>
            </a:r>
            <a:endParaRPr lang="en-US" sz="2200" dirty="0"/>
          </a:p>
        </p:txBody>
      </p:sp>
      <p:sp>
        <p:nvSpPr>
          <p:cNvPr id="8" name="Text 4"/>
          <p:cNvSpPr/>
          <p:nvPr/>
        </p:nvSpPr>
        <p:spPr>
          <a:xfrm>
            <a:off x="6086356" y="4146590"/>
            <a:ext cx="3308152" cy="1088708"/>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AI models engage in natural voice conversations, making interfaces more intuitive.</a:t>
            </a:r>
            <a:endParaRPr lang="en-US" sz="1750" dirty="0"/>
          </a:p>
        </p:txBody>
      </p:sp>
      <p:pic>
        <p:nvPicPr>
          <p:cNvPr id="9" name="Image 2" descr="preencoded.png">    </p:cNvPr>
          <p:cNvPicPr>
            <a:picLocks noChangeAspect="1"/>
          </p:cNvPicPr>
          <p:nvPr/>
        </p:nvPicPr>
        <p:blipFill>
          <a:blip r:embed="rId3"/>
          <a:stretch>
            <a:fillRect/>
          </a:stretch>
        </p:blipFill>
        <p:spPr>
          <a:xfrm>
            <a:off x="9677995" y="3521512"/>
            <a:ext cx="566976" cy="566976"/>
          </a:xfrm>
          <a:prstGeom prst="rect">
            <a:avLst/>
          </a:prstGeom>
        </p:spPr>
      </p:pic>
      <p:sp>
        <p:nvSpPr>
          <p:cNvPr id="10" name="Text 5"/>
          <p:cNvSpPr/>
          <p:nvPr/>
        </p:nvSpPr>
        <p:spPr>
          <a:xfrm>
            <a:off x="10528459" y="365617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8F8F8F"/>
                </a:solidFill>
                <a:latin typeface="Mona Sans Semi Bold" pitchFamily="34" charset="0"/>
                <a:ea typeface="Mona Sans Semi Bold" pitchFamily="34" charset="-122"/>
                <a:cs typeface="Mona Sans Semi Bold" pitchFamily="34" charset="-120"/>
              </a:rPr>
              <a:t>Video Analysis</a:t>
            </a:r>
            <a:endParaRPr lang="en-US" sz="2200" dirty="0"/>
          </a:p>
        </p:txBody>
      </p:sp>
      <p:sp>
        <p:nvSpPr>
          <p:cNvPr id="11" name="Text 6"/>
          <p:cNvSpPr/>
          <p:nvPr/>
        </p:nvSpPr>
        <p:spPr>
          <a:xfrm>
            <a:off x="10528459" y="4146590"/>
            <a:ext cx="3308152" cy="1451610"/>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AI can analyze and interpret video content, extracting valuable insights and creating new content.</a:t>
            </a:r>
            <a:endParaRPr lang="en-US" sz="1750" dirty="0"/>
          </a:p>
        </p:txBody>
      </p:sp>
      <p:sp>
        <p:nvSpPr>
          <p:cNvPr id="12" name="Text 7"/>
          <p:cNvSpPr/>
          <p:nvPr/>
        </p:nvSpPr>
        <p:spPr>
          <a:xfrm>
            <a:off x="793790" y="5853351"/>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This integration across multiple data types creates hyper-personalized user experiences, making AI more accessible and intuitive.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697117"/>
            <a:ext cx="12299394" cy="708779"/>
          </a:xfrm>
          <a:prstGeom prst="rect">
            <a:avLst/>
          </a:prstGeom>
          <a:noFill/>
          <a:ln/>
        </p:spPr>
        <p:txBody>
          <a:bodyPr wrap="non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Enterprise AI: Integration and ROI Challenges</a:t>
            </a:r>
            <a:endParaRPr lang="en-US" sz="4450" dirty="0"/>
          </a:p>
        </p:txBody>
      </p:sp>
      <p:sp>
        <p:nvSpPr>
          <p:cNvPr id="3" name="Shape 1"/>
          <p:cNvSpPr/>
          <p:nvPr/>
        </p:nvSpPr>
        <p:spPr>
          <a:xfrm>
            <a:off x="793790" y="2859524"/>
            <a:ext cx="13042821" cy="3054906"/>
          </a:xfrm>
          <a:prstGeom prst="roundRect">
            <a:avLst>
              <a:gd name="adj" fmla="val 3119"/>
            </a:avLst>
          </a:prstGeom>
          <a:noFill/>
          <a:ln w="7620">
            <a:solidFill>
              <a:srgbClr val="FFFFFF">
                <a:alpha val="24000"/>
              </a:srgbClr>
            </a:solidFill>
            <a:prstDash val="solid"/>
          </a:ln>
        </p:spPr>
      </p:sp>
      <p:sp>
        <p:nvSpPr>
          <p:cNvPr id="4" name="Shape 2"/>
          <p:cNvSpPr/>
          <p:nvPr/>
        </p:nvSpPr>
        <p:spPr>
          <a:xfrm>
            <a:off x="801410" y="2867144"/>
            <a:ext cx="13027581" cy="1013222"/>
          </a:xfrm>
          <a:prstGeom prst="rect">
            <a:avLst/>
          </a:prstGeom>
          <a:solidFill>
            <a:srgbClr val="FFFFFF">
              <a:alpha val="4000"/>
            </a:srgbClr>
          </a:solidFill>
          <a:ln/>
        </p:spPr>
      </p:sp>
      <p:sp>
        <p:nvSpPr>
          <p:cNvPr id="5" name="Text 3"/>
          <p:cNvSpPr/>
          <p:nvPr/>
        </p:nvSpPr>
        <p:spPr>
          <a:xfrm>
            <a:off x="1028224" y="3010853"/>
            <a:ext cx="6056352"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Deployment vs. Impact</a:t>
            </a:r>
            <a:endParaRPr lang="en-US" sz="1750" dirty="0"/>
          </a:p>
        </p:txBody>
      </p:sp>
      <p:sp>
        <p:nvSpPr>
          <p:cNvPr id="6" name="Text 4"/>
          <p:cNvSpPr/>
          <p:nvPr/>
        </p:nvSpPr>
        <p:spPr>
          <a:xfrm>
            <a:off x="7545824" y="3010853"/>
            <a:ext cx="6056352"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74% of enterprises use generative AI, but only ~15% use it for critical decision-making.</a:t>
            </a:r>
            <a:endParaRPr lang="en-US" sz="1750" dirty="0"/>
          </a:p>
        </p:txBody>
      </p:sp>
      <p:sp>
        <p:nvSpPr>
          <p:cNvPr id="7" name="Shape 5"/>
          <p:cNvSpPr/>
          <p:nvPr/>
        </p:nvSpPr>
        <p:spPr>
          <a:xfrm>
            <a:off x="801410" y="3880366"/>
            <a:ext cx="13027581" cy="1013222"/>
          </a:xfrm>
          <a:prstGeom prst="rect">
            <a:avLst/>
          </a:prstGeom>
          <a:solidFill>
            <a:srgbClr val="000000">
              <a:alpha val="4000"/>
            </a:srgbClr>
          </a:solidFill>
          <a:ln/>
        </p:spPr>
      </p:sp>
      <p:sp>
        <p:nvSpPr>
          <p:cNvPr id="8" name="Text 6"/>
          <p:cNvSpPr/>
          <p:nvPr/>
        </p:nvSpPr>
        <p:spPr>
          <a:xfrm>
            <a:off x="1028224" y="4024074"/>
            <a:ext cx="6056352"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Efficacy &amp; Explainability</a:t>
            </a:r>
            <a:endParaRPr lang="en-US" sz="1750" dirty="0"/>
          </a:p>
        </p:txBody>
      </p:sp>
      <p:sp>
        <p:nvSpPr>
          <p:cNvPr id="9" name="Text 7"/>
          <p:cNvSpPr/>
          <p:nvPr/>
        </p:nvSpPr>
        <p:spPr>
          <a:xfrm>
            <a:off x="7545824" y="4024074"/>
            <a:ext cx="6056352"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Measuring AI's effectiveness and understanding its decisions are crucial for broader adoption and trust.</a:t>
            </a:r>
            <a:endParaRPr lang="en-US" sz="1750" dirty="0"/>
          </a:p>
        </p:txBody>
      </p:sp>
      <p:sp>
        <p:nvSpPr>
          <p:cNvPr id="10" name="Shape 8"/>
          <p:cNvSpPr/>
          <p:nvPr/>
        </p:nvSpPr>
        <p:spPr>
          <a:xfrm>
            <a:off x="801410" y="4893588"/>
            <a:ext cx="13027581" cy="1013222"/>
          </a:xfrm>
          <a:prstGeom prst="rect">
            <a:avLst/>
          </a:prstGeom>
          <a:solidFill>
            <a:srgbClr val="FFFFFF">
              <a:alpha val="4000"/>
            </a:srgbClr>
          </a:solidFill>
          <a:ln/>
        </p:spPr>
      </p:sp>
      <p:sp>
        <p:nvSpPr>
          <p:cNvPr id="11" name="Text 9"/>
          <p:cNvSpPr/>
          <p:nvPr/>
        </p:nvSpPr>
        <p:spPr>
          <a:xfrm>
            <a:off x="1028224" y="5037296"/>
            <a:ext cx="6056352"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Development &amp; Deployment</a:t>
            </a:r>
            <a:endParaRPr lang="en-US" sz="1750" dirty="0"/>
          </a:p>
        </p:txBody>
      </p:sp>
      <p:sp>
        <p:nvSpPr>
          <p:cNvPr id="12" name="Text 10"/>
          <p:cNvSpPr/>
          <p:nvPr/>
        </p:nvSpPr>
        <p:spPr>
          <a:xfrm>
            <a:off x="7545824" y="5037296"/>
            <a:ext cx="6056352" cy="725805"/>
          </a:xfrm>
          <a:prstGeom prst="rect">
            <a:avLst/>
          </a:prstGeom>
          <a:noFill/>
          <a:ln/>
        </p:spPr>
        <p:txBody>
          <a:bodyPr wrap="squar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Partnerships like Databricks + Anthropic streamline enterprise AI development and integration.</a:t>
            </a:r>
            <a:endParaRPr lang="en-US" sz="1750" dirty="0"/>
          </a:p>
        </p:txBody>
      </p:sp>
      <p:sp>
        <p:nvSpPr>
          <p:cNvPr id="13" name="Text 11"/>
          <p:cNvSpPr/>
          <p:nvPr/>
        </p:nvSpPr>
        <p:spPr>
          <a:xfrm>
            <a:off x="793790" y="6169581"/>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Overcoming these hurdles is vital for enterprises to fully realize the transformative potential of AI and achieve significant ROI.</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393150"/>
            <a:ext cx="13042821" cy="1417558"/>
          </a:xfrm>
          <a:prstGeom prst="rect">
            <a:avLst/>
          </a:prstGeom>
          <a:noFill/>
          <a:ln/>
        </p:spPr>
        <p:txBody>
          <a:bodyPr wrap="square" lIns="0" tIns="0" rIns="0" bIns="0" rtlCol="0" anchor="t"/>
          <a:lstStyle/>
          <a:p>
            <a:pPr algn="l" indent="0" marL="0">
              <a:lnSpc>
                <a:spcPts val="5550"/>
              </a:lnSpc>
              <a:buNone/>
            </a:pPr>
            <a:r>
              <a:rPr lang="en-US" sz="4450" dirty="0">
                <a:solidFill>
                  <a:srgbClr val="DDDDDD"/>
                </a:solidFill>
                <a:latin typeface="Mona Sans Semi Bold" pitchFamily="34" charset="0"/>
                <a:ea typeface="Mona Sans Semi Bold" pitchFamily="34" charset="-122"/>
                <a:cs typeface="Mona Sans Semi Bold" pitchFamily="34" charset="-120"/>
              </a:rPr>
              <a:t>AI and National Security: The Race for Artificial General Intelligence (AGI)</a:t>
            </a:r>
            <a:endParaRPr lang="en-US" sz="4450" dirty="0"/>
          </a:p>
        </p:txBody>
      </p:sp>
      <p:sp>
        <p:nvSpPr>
          <p:cNvPr id="3" name="Text 1"/>
          <p:cNvSpPr/>
          <p:nvPr/>
        </p:nvSpPr>
        <p:spPr>
          <a:xfrm>
            <a:off x="1133951" y="3604498"/>
            <a:ext cx="12702659" cy="850583"/>
          </a:xfrm>
          <a:prstGeom prst="rect">
            <a:avLst/>
          </a:prstGeom>
          <a:noFill/>
          <a:ln/>
        </p:spPr>
        <p:txBody>
          <a:bodyPr wrap="square" lIns="0" tIns="0" rIns="0" bIns="0" rtlCol="0" anchor="t"/>
          <a:lstStyle/>
          <a:p>
            <a:pPr algn="l" indent="0" marL="0">
              <a:lnSpc>
                <a:spcPts val="3300"/>
              </a:lnSpc>
              <a:buNone/>
            </a:pPr>
            <a:r>
              <a:rPr lang="en-US" sz="2650" dirty="0">
                <a:solidFill>
                  <a:srgbClr val="DDDDDD"/>
                </a:solidFill>
                <a:latin typeface="Mona Sans Semi Bold" pitchFamily="34" charset="0"/>
                <a:ea typeface="Mona Sans Semi Bold" pitchFamily="34" charset="-122"/>
                <a:cs typeface="Mona Sans Semi Bold" pitchFamily="34" charset="-120"/>
              </a:rPr>
              <a:t>"AGI is not just a technological marvel; it's a strategic resource that will redefine global power dynamics."</a:t>
            </a:r>
            <a:endParaRPr lang="en-US" sz="2650" dirty="0"/>
          </a:p>
        </p:txBody>
      </p:sp>
      <p:sp>
        <p:nvSpPr>
          <p:cNvPr id="4" name="Shape 2"/>
          <p:cNvSpPr/>
          <p:nvPr/>
        </p:nvSpPr>
        <p:spPr>
          <a:xfrm>
            <a:off x="793790" y="3264337"/>
            <a:ext cx="30480" cy="1530906"/>
          </a:xfrm>
          <a:prstGeom prst="rect">
            <a:avLst/>
          </a:prstGeom>
          <a:solidFill>
            <a:srgbClr val="FFFFFF"/>
          </a:solidFill>
          <a:ln/>
        </p:spPr>
      </p:sp>
      <p:sp>
        <p:nvSpPr>
          <p:cNvPr id="5" name="Text 3"/>
          <p:cNvSpPr/>
          <p:nvPr/>
        </p:nvSpPr>
        <p:spPr>
          <a:xfrm>
            <a:off x="793790" y="5050393"/>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8F8F8F"/>
                </a:solidFill>
                <a:latin typeface="Funnel Sans" pitchFamily="34" charset="0"/>
                <a:ea typeface="Funnel Sans" pitchFamily="34" charset="-122"/>
                <a:cs typeface="Funnel Sans" pitchFamily="34" charset="-120"/>
              </a:rPr>
              <a:t>Artificial General Intelligence (AGI) is increasingly viewed as a national security priority, driving a global race for development.</a:t>
            </a:r>
            <a:endParaRPr lang="en-US" sz="1750" dirty="0"/>
          </a:p>
        </p:txBody>
      </p:sp>
      <p:sp>
        <p:nvSpPr>
          <p:cNvPr id="6" name="Text 4"/>
          <p:cNvSpPr/>
          <p:nvPr/>
        </p:nvSpPr>
        <p:spPr>
          <a:xfrm>
            <a:off x="793790" y="5668447"/>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8F8F8F"/>
                </a:solidFill>
                <a:latin typeface="Funnel Sans" pitchFamily="34" charset="0"/>
                <a:ea typeface="Funnel Sans" pitchFamily="34" charset="-122"/>
                <a:cs typeface="Funnel Sans" pitchFamily="34" charset="-120"/>
              </a:rPr>
              <a:t>While some predict AGI's arrival as early as 2025, others foresee a more distant future.</a:t>
            </a:r>
            <a:endParaRPr lang="en-US" sz="1750" dirty="0"/>
          </a:p>
        </p:txBody>
      </p:sp>
      <p:sp>
        <p:nvSpPr>
          <p:cNvPr id="7" name="Text 5"/>
          <p:cNvSpPr/>
          <p:nvPr/>
        </p:nvSpPr>
        <p:spPr>
          <a:xfrm>
            <a:off x="793790" y="6110645"/>
            <a:ext cx="13042821"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8F8F8F"/>
                </a:solidFill>
                <a:latin typeface="Funnel Sans" pitchFamily="34" charset="0"/>
                <a:ea typeface="Funnel Sans" pitchFamily="34" charset="-122"/>
                <a:cs typeface="Funnel Sans" pitchFamily="34" charset="-120"/>
              </a:rPr>
              <a:t>This "AI arms race" fuels innovation but also raises profound ethical and geopolitical questions that demand careful consideration.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7357" y="767715"/>
            <a:ext cx="11131034" cy="676275"/>
          </a:xfrm>
          <a:prstGeom prst="rect">
            <a:avLst/>
          </a:prstGeom>
          <a:noFill/>
          <a:ln/>
        </p:spPr>
        <p:txBody>
          <a:bodyPr wrap="none" lIns="0" tIns="0" rIns="0" bIns="0" rtlCol="0" anchor="t"/>
          <a:lstStyle/>
          <a:p>
            <a:pPr algn="l" indent="0" marL="0">
              <a:lnSpc>
                <a:spcPts val="5300"/>
              </a:lnSpc>
              <a:buNone/>
            </a:pPr>
            <a:r>
              <a:rPr lang="en-US" sz="4250" dirty="0">
                <a:solidFill>
                  <a:srgbClr val="DDDDDD"/>
                </a:solidFill>
                <a:latin typeface="Mona Sans Semi Bold" pitchFamily="34" charset="0"/>
                <a:ea typeface="Mona Sans Semi Bold" pitchFamily="34" charset="-122"/>
                <a:cs typeface="Mona Sans Semi Bold" pitchFamily="34" charset="-120"/>
              </a:rPr>
              <a:t>Emerging AI-Driven Technologies to Watch</a:t>
            </a:r>
            <a:endParaRPr lang="en-US" sz="4250" dirty="0"/>
          </a:p>
        </p:txBody>
      </p:sp>
      <p:sp>
        <p:nvSpPr>
          <p:cNvPr id="3" name="Shape 1"/>
          <p:cNvSpPr/>
          <p:nvPr/>
        </p:nvSpPr>
        <p:spPr>
          <a:xfrm>
            <a:off x="2943225" y="1876782"/>
            <a:ext cx="2185868" cy="1593056"/>
          </a:xfrm>
          <a:prstGeom prst="roundRect">
            <a:avLst>
              <a:gd name="adj" fmla="val 5705"/>
            </a:avLst>
          </a:prstGeom>
          <a:solidFill>
            <a:srgbClr val="404040"/>
          </a:solidFill>
          <a:ln w="7620">
            <a:solidFill>
              <a:srgbClr val="595959"/>
            </a:solidFill>
            <a:prstDash val="solid"/>
          </a:ln>
        </p:spPr>
      </p:sp>
      <p:pic>
        <p:nvPicPr>
          <p:cNvPr id="4" name="Image 0" descr="preencoded.png">    </p:cNvPr>
          <p:cNvPicPr>
            <a:picLocks noChangeAspect="1"/>
          </p:cNvPicPr>
          <p:nvPr/>
        </p:nvPicPr>
        <p:blipFill>
          <a:blip r:embed="rId1"/>
          <a:stretch>
            <a:fillRect/>
          </a:stretch>
        </p:blipFill>
        <p:spPr>
          <a:xfrm>
            <a:off x="3883938" y="2483048"/>
            <a:ext cx="304324" cy="380405"/>
          </a:xfrm>
          <a:prstGeom prst="rect">
            <a:avLst/>
          </a:prstGeom>
        </p:spPr>
      </p:pic>
      <p:sp>
        <p:nvSpPr>
          <p:cNvPr id="5" name="Text 2"/>
          <p:cNvSpPr/>
          <p:nvPr/>
        </p:nvSpPr>
        <p:spPr>
          <a:xfrm>
            <a:off x="5345430" y="2093119"/>
            <a:ext cx="2805827" cy="338138"/>
          </a:xfrm>
          <a:prstGeom prst="rect">
            <a:avLst/>
          </a:prstGeom>
          <a:noFill/>
          <a:ln/>
        </p:spPr>
        <p:txBody>
          <a:bodyPr wrap="none" lIns="0" tIns="0" rIns="0" bIns="0" rtlCol="0" anchor="t"/>
          <a:lstStyle/>
          <a:p>
            <a:pPr algn="l" indent="0" marL="0">
              <a:lnSpc>
                <a:spcPts val="2650"/>
              </a:lnSpc>
              <a:buNone/>
            </a:pPr>
            <a:r>
              <a:rPr lang="en-US" sz="2100" dirty="0">
                <a:solidFill>
                  <a:srgbClr val="8F8F8F"/>
                </a:solidFill>
                <a:latin typeface="Mona Sans Semi Bold" pitchFamily="34" charset="0"/>
                <a:ea typeface="Mona Sans Semi Bold" pitchFamily="34" charset="-122"/>
                <a:cs typeface="Mona Sans Semi Bold" pitchFamily="34" charset="-120"/>
              </a:rPr>
              <a:t>Quantum Computing</a:t>
            </a:r>
            <a:endParaRPr lang="en-US" sz="2100" dirty="0"/>
          </a:p>
        </p:txBody>
      </p:sp>
      <p:sp>
        <p:nvSpPr>
          <p:cNvPr id="6" name="Text 3"/>
          <p:cNvSpPr/>
          <p:nvPr/>
        </p:nvSpPr>
        <p:spPr>
          <a:xfrm>
            <a:off x="5345430" y="2561034"/>
            <a:ext cx="8311277" cy="692467"/>
          </a:xfrm>
          <a:prstGeom prst="rect">
            <a:avLst/>
          </a:prstGeom>
          <a:noFill/>
          <a:ln/>
        </p:spPr>
        <p:txBody>
          <a:bodyPr wrap="square" lIns="0" tIns="0" rIns="0" bIns="0" rtlCol="0" anchor="t"/>
          <a:lstStyle/>
          <a:p>
            <a:pPr algn="l" indent="0" marL="0">
              <a:lnSpc>
                <a:spcPts val="2700"/>
              </a:lnSpc>
              <a:buNone/>
            </a:pPr>
            <a:r>
              <a:rPr lang="en-US" sz="1700" dirty="0">
                <a:solidFill>
                  <a:srgbClr val="8F8F8F"/>
                </a:solidFill>
                <a:latin typeface="Funnel Sans" pitchFamily="34" charset="0"/>
                <a:ea typeface="Funnel Sans" pitchFamily="34" charset="-122"/>
                <a:cs typeface="Funnel Sans" pitchFamily="34" charset="-120"/>
              </a:rPr>
              <a:t>Accelerating AI capabilities in cryptography and drug discovery with unprecedented processing power.</a:t>
            </a:r>
            <a:endParaRPr lang="en-US" sz="1700" dirty="0"/>
          </a:p>
        </p:txBody>
      </p:sp>
      <p:sp>
        <p:nvSpPr>
          <p:cNvPr id="7" name="Shape 4"/>
          <p:cNvSpPr/>
          <p:nvPr/>
        </p:nvSpPr>
        <p:spPr>
          <a:xfrm>
            <a:off x="5237202" y="3454598"/>
            <a:ext cx="8527733" cy="15240"/>
          </a:xfrm>
          <a:prstGeom prst="roundRect">
            <a:avLst>
              <a:gd name="adj" fmla="val 596401"/>
            </a:avLst>
          </a:prstGeom>
          <a:solidFill>
            <a:srgbClr val="595959"/>
          </a:solidFill>
          <a:ln/>
        </p:spPr>
      </p:sp>
      <p:sp>
        <p:nvSpPr>
          <p:cNvPr id="8" name="Shape 5"/>
          <p:cNvSpPr/>
          <p:nvPr/>
        </p:nvSpPr>
        <p:spPr>
          <a:xfrm>
            <a:off x="1850231" y="3577947"/>
            <a:ext cx="4371856" cy="1593056"/>
          </a:xfrm>
          <a:prstGeom prst="roundRect">
            <a:avLst>
              <a:gd name="adj" fmla="val 5705"/>
            </a:avLst>
          </a:prstGeom>
          <a:solidFill>
            <a:srgbClr val="404040"/>
          </a:solidFill>
          <a:ln w="7620">
            <a:solidFill>
              <a:srgbClr val="595959"/>
            </a:solidFill>
            <a:prstDash val="solid"/>
          </a:ln>
        </p:spPr>
      </p:sp>
      <p:pic>
        <p:nvPicPr>
          <p:cNvPr id="9" name="Image 1" descr="preencoded.png">    </p:cNvPr>
          <p:cNvPicPr>
            <a:picLocks noChangeAspect="1"/>
          </p:cNvPicPr>
          <p:nvPr/>
        </p:nvPicPr>
        <p:blipFill>
          <a:blip r:embed="rId2"/>
          <a:stretch>
            <a:fillRect/>
          </a:stretch>
        </p:blipFill>
        <p:spPr>
          <a:xfrm>
            <a:off x="3883938" y="4184213"/>
            <a:ext cx="304324" cy="380405"/>
          </a:xfrm>
          <a:prstGeom prst="rect">
            <a:avLst/>
          </a:prstGeom>
        </p:spPr>
      </p:pic>
      <p:sp>
        <p:nvSpPr>
          <p:cNvPr id="10" name="Text 6"/>
          <p:cNvSpPr/>
          <p:nvPr/>
        </p:nvSpPr>
        <p:spPr>
          <a:xfrm>
            <a:off x="6438424" y="3794284"/>
            <a:ext cx="2732723" cy="338138"/>
          </a:xfrm>
          <a:prstGeom prst="rect">
            <a:avLst/>
          </a:prstGeom>
          <a:noFill/>
          <a:ln/>
        </p:spPr>
        <p:txBody>
          <a:bodyPr wrap="none" lIns="0" tIns="0" rIns="0" bIns="0" rtlCol="0" anchor="t"/>
          <a:lstStyle/>
          <a:p>
            <a:pPr algn="l" indent="0" marL="0">
              <a:lnSpc>
                <a:spcPts val="2650"/>
              </a:lnSpc>
              <a:buNone/>
            </a:pPr>
            <a:r>
              <a:rPr lang="en-US" sz="2100" dirty="0">
                <a:solidFill>
                  <a:srgbClr val="8F8F8F"/>
                </a:solidFill>
                <a:latin typeface="Mona Sans Semi Bold" pitchFamily="34" charset="0"/>
                <a:ea typeface="Mona Sans Semi Bold" pitchFamily="34" charset="-122"/>
                <a:cs typeface="Mona Sans Semi Bold" pitchFamily="34" charset="-120"/>
              </a:rPr>
              <a:t>AI-Powered Robotics</a:t>
            </a:r>
            <a:endParaRPr lang="en-US" sz="2100" dirty="0"/>
          </a:p>
        </p:txBody>
      </p:sp>
      <p:sp>
        <p:nvSpPr>
          <p:cNvPr id="11" name="Text 7"/>
          <p:cNvSpPr/>
          <p:nvPr/>
        </p:nvSpPr>
        <p:spPr>
          <a:xfrm>
            <a:off x="6438424" y="4262199"/>
            <a:ext cx="7218283" cy="692467"/>
          </a:xfrm>
          <a:prstGeom prst="rect">
            <a:avLst/>
          </a:prstGeom>
          <a:noFill/>
          <a:ln/>
        </p:spPr>
        <p:txBody>
          <a:bodyPr wrap="square" lIns="0" tIns="0" rIns="0" bIns="0" rtlCol="0" anchor="t"/>
          <a:lstStyle/>
          <a:p>
            <a:pPr algn="l" indent="0" marL="0">
              <a:lnSpc>
                <a:spcPts val="2700"/>
              </a:lnSpc>
              <a:buNone/>
            </a:pPr>
            <a:r>
              <a:rPr lang="en-US" sz="1700" dirty="0">
                <a:solidFill>
                  <a:srgbClr val="8F8F8F"/>
                </a:solidFill>
                <a:latin typeface="Funnel Sans" pitchFamily="34" charset="0"/>
                <a:ea typeface="Funnel Sans" pitchFamily="34" charset="-122"/>
                <a:cs typeface="Funnel Sans" pitchFamily="34" charset="-120"/>
              </a:rPr>
              <a:t>Advancing with greater autonomy and expanded deployment across various industries.</a:t>
            </a:r>
            <a:endParaRPr lang="en-US" sz="1700" dirty="0"/>
          </a:p>
        </p:txBody>
      </p:sp>
      <p:sp>
        <p:nvSpPr>
          <p:cNvPr id="12" name="Shape 8"/>
          <p:cNvSpPr/>
          <p:nvPr/>
        </p:nvSpPr>
        <p:spPr>
          <a:xfrm>
            <a:off x="6330196" y="5155763"/>
            <a:ext cx="7434739" cy="15240"/>
          </a:xfrm>
          <a:prstGeom prst="roundRect">
            <a:avLst>
              <a:gd name="adj" fmla="val 596401"/>
            </a:avLst>
          </a:prstGeom>
          <a:solidFill>
            <a:srgbClr val="595959"/>
          </a:solidFill>
          <a:ln/>
        </p:spPr>
      </p:sp>
      <p:sp>
        <p:nvSpPr>
          <p:cNvPr id="13" name="Shape 9"/>
          <p:cNvSpPr/>
          <p:nvPr/>
        </p:nvSpPr>
        <p:spPr>
          <a:xfrm>
            <a:off x="757357" y="5279112"/>
            <a:ext cx="6557843" cy="1593056"/>
          </a:xfrm>
          <a:prstGeom prst="roundRect">
            <a:avLst>
              <a:gd name="adj" fmla="val 5705"/>
            </a:avLst>
          </a:prstGeom>
          <a:solidFill>
            <a:srgbClr val="404040"/>
          </a:solidFill>
          <a:ln w="7620">
            <a:solidFill>
              <a:srgbClr val="595959"/>
            </a:solidFill>
            <a:prstDash val="solid"/>
          </a:ln>
        </p:spPr>
      </p:sp>
      <p:pic>
        <p:nvPicPr>
          <p:cNvPr id="14" name="Image 2" descr="preencoded.png">    </p:cNvPr>
          <p:cNvPicPr>
            <a:picLocks noChangeAspect="1"/>
          </p:cNvPicPr>
          <p:nvPr/>
        </p:nvPicPr>
        <p:blipFill>
          <a:blip r:embed="rId3"/>
          <a:stretch>
            <a:fillRect/>
          </a:stretch>
        </p:blipFill>
        <p:spPr>
          <a:xfrm>
            <a:off x="3884057" y="5885378"/>
            <a:ext cx="304324" cy="380405"/>
          </a:xfrm>
          <a:prstGeom prst="rect">
            <a:avLst/>
          </a:prstGeom>
        </p:spPr>
      </p:pic>
      <p:sp>
        <p:nvSpPr>
          <p:cNvPr id="15" name="Text 10"/>
          <p:cNvSpPr/>
          <p:nvPr/>
        </p:nvSpPr>
        <p:spPr>
          <a:xfrm>
            <a:off x="7531537" y="5495449"/>
            <a:ext cx="2705100" cy="338138"/>
          </a:xfrm>
          <a:prstGeom prst="rect">
            <a:avLst/>
          </a:prstGeom>
          <a:noFill/>
          <a:ln/>
        </p:spPr>
        <p:txBody>
          <a:bodyPr wrap="none" lIns="0" tIns="0" rIns="0" bIns="0" rtlCol="0" anchor="t"/>
          <a:lstStyle/>
          <a:p>
            <a:pPr algn="l" indent="0" marL="0">
              <a:lnSpc>
                <a:spcPts val="2650"/>
              </a:lnSpc>
              <a:buNone/>
            </a:pPr>
            <a:r>
              <a:rPr lang="en-US" sz="2100" dirty="0">
                <a:solidFill>
                  <a:srgbClr val="8F8F8F"/>
                </a:solidFill>
                <a:latin typeface="Mona Sans Semi Bold" pitchFamily="34" charset="0"/>
                <a:ea typeface="Mona Sans Semi Bold" pitchFamily="34" charset="-122"/>
                <a:cs typeface="Mona Sans Semi Bold" pitchFamily="34" charset="-120"/>
              </a:rPr>
              <a:t>5G Expansion</a:t>
            </a:r>
            <a:endParaRPr lang="en-US" sz="2100" dirty="0"/>
          </a:p>
        </p:txBody>
      </p:sp>
      <p:sp>
        <p:nvSpPr>
          <p:cNvPr id="16" name="Text 11"/>
          <p:cNvSpPr/>
          <p:nvPr/>
        </p:nvSpPr>
        <p:spPr>
          <a:xfrm>
            <a:off x="7531537" y="5963364"/>
            <a:ext cx="6125170" cy="692467"/>
          </a:xfrm>
          <a:prstGeom prst="rect">
            <a:avLst/>
          </a:prstGeom>
          <a:noFill/>
          <a:ln/>
        </p:spPr>
        <p:txBody>
          <a:bodyPr wrap="square" lIns="0" tIns="0" rIns="0" bIns="0" rtlCol="0" anchor="t"/>
          <a:lstStyle/>
          <a:p>
            <a:pPr algn="l" indent="0" marL="0">
              <a:lnSpc>
                <a:spcPts val="2700"/>
              </a:lnSpc>
              <a:buNone/>
            </a:pPr>
            <a:r>
              <a:rPr lang="en-US" sz="1700" dirty="0">
                <a:solidFill>
                  <a:srgbClr val="8F8F8F"/>
                </a:solidFill>
                <a:latin typeface="Funnel Sans" pitchFamily="34" charset="0"/>
                <a:ea typeface="Funnel Sans" pitchFamily="34" charset="-122"/>
                <a:cs typeface="Funnel Sans" pitchFamily="34" charset="-120"/>
              </a:rPr>
              <a:t>Enabling real-time AI applications in IoT and autonomous vehicles, enhancing connectivity and responsiveness.</a:t>
            </a:r>
            <a:endParaRPr lang="en-US" sz="1700" dirty="0"/>
          </a:p>
        </p:txBody>
      </p:sp>
      <p:sp>
        <p:nvSpPr>
          <p:cNvPr id="17" name="Text 12"/>
          <p:cNvSpPr/>
          <p:nvPr/>
        </p:nvSpPr>
        <p:spPr>
          <a:xfrm>
            <a:off x="757357" y="7115532"/>
            <a:ext cx="13115687" cy="346234"/>
          </a:xfrm>
          <a:prstGeom prst="rect">
            <a:avLst/>
          </a:prstGeom>
          <a:noFill/>
          <a:ln/>
        </p:spPr>
        <p:txBody>
          <a:bodyPr wrap="none" lIns="0" tIns="0" rIns="0" bIns="0" rtlCol="0" anchor="t"/>
          <a:lstStyle/>
          <a:p>
            <a:pPr algn="l" indent="0" marL="0">
              <a:lnSpc>
                <a:spcPts val="2700"/>
              </a:lnSpc>
              <a:buNone/>
            </a:pPr>
            <a:r>
              <a:rPr lang="en-US" sz="1700" dirty="0">
                <a:solidFill>
                  <a:srgbClr val="8F8F8F"/>
                </a:solidFill>
                <a:latin typeface="Funnel Sans" pitchFamily="34" charset="0"/>
                <a:ea typeface="Funnel Sans" pitchFamily="34" charset="-122"/>
                <a:cs typeface="Funnel Sans" pitchFamily="34" charset="-120"/>
              </a:rPr>
              <a:t>These technologies represent the next wave of innovation, promising to unlock new possibilities and further integrate AI into daily life.</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2025-09-15T06:44:22Z</dcterms:created>
  <dcterms:modified xsi:type="dcterms:W3CDTF">2025-09-15T06:44:22Z</dcterms:modified>
</cp:coreProperties>
</file>